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7" r:id="rId5"/>
    <p:sldId id="301" r:id="rId6"/>
    <p:sldId id="259" r:id="rId7"/>
    <p:sldId id="260" r:id="rId8"/>
    <p:sldId id="261" r:id="rId9"/>
    <p:sldId id="262" r:id="rId10"/>
    <p:sldId id="263" r:id="rId11"/>
    <p:sldId id="258" r:id="rId12"/>
    <p:sldId id="265" r:id="rId13"/>
    <p:sldId id="266" r:id="rId14"/>
    <p:sldId id="267" r:id="rId15"/>
    <p:sldId id="304" r:id="rId16"/>
    <p:sldId id="305" r:id="rId17"/>
    <p:sldId id="296" r:id="rId18"/>
    <p:sldId id="297" r:id="rId19"/>
    <p:sldId id="298" r:id="rId20"/>
    <p:sldId id="299" r:id="rId21"/>
    <p:sldId id="286" r:id="rId22"/>
    <p:sldId id="268" r:id="rId23"/>
    <p:sldId id="288" r:id="rId24"/>
    <p:sldId id="269" r:id="rId25"/>
    <p:sldId id="273" r:id="rId26"/>
    <p:sldId id="274" r:id="rId27"/>
    <p:sldId id="293" r:id="rId28"/>
    <p:sldId id="275" r:id="rId29"/>
    <p:sldId id="276" r:id="rId30"/>
    <p:sldId id="277" r:id="rId31"/>
    <p:sldId id="300" r:id="rId32"/>
    <p:sldId id="279" r:id="rId33"/>
    <p:sldId id="302" r:id="rId34"/>
    <p:sldId id="280" r:id="rId35"/>
    <p:sldId id="2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hirat Olayanju" initials="BO" lastIdx="1" clrIdx="0">
    <p:extLst>
      <p:ext uri="{19B8F6BF-5375-455C-9EA6-DF929625EA0E}">
        <p15:presenceInfo xmlns:p15="http://schemas.microsoft.com/office/powerpoint/2012/main" userId="S-1-5-21-3885784408-3341768537-36258825-4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561643"/>
    <a:srgbClr val="91C499"/>
    <a:srgbClr val="AD1E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6" autoAdjust="0"/>
    <p:restoredTop sz="94660"/>
  </p:normalViewPr>
  <p:slideViewPr>
    <p:cSldViewPr snapToGrid="0">
      <p:cViewPr varScale="1">
        <p:scale>
          <a:sx n="70" d="100"/>
          <a:sy n="70" d="100"/>
        </p:scale>
        <p:origin x="4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A6749-0D03-4F01-B3DC-5156DA68708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EAC7C71-8F20-46F6-ACAF-B754E12EB12A}">
      <dgm:prSet custT="1"/>
      <dgm:spPr/>
      <dgm:t>
        <a:bodyPr/>
        <a:lstStyle/>
        <a:p>
          <a:endParaRPr lang="en-US" sz="1800" dirty="0">
            <a:latin typeface="Montserrat" panose="00000500000000000000" pitchFamily="50" charset="0"/>
          </a:endParaRPr>
        </a:p>
      </dgm:t>
    </dgm:pt>
    <dgm:pt modelId="{06929FEA-87F0-41A4-9EA0-0A955DF0C671}" type="parTrans" cxnId="{7C1C2218-C515-4AAC-AFE2-4421FCB6E492}">
      <dgm:prSet/>
      <dgm:spPr/>
      <dgm:t>
        <a:bodyPr/>
        <a:lstStyle/>
        <a:p>
          <a:endParaRPr lang="en-US"/>
        </a:p>
      </dgm:t>
    </dgm:pt>
    <dgm:pt modelId="{64FBE65D-6EA4-49D5-8C27-5A6075B1D661}" type="sibTrans" cxnId="{7C1C2218-C515-4AAC-AFE2-4421FCB6E492}">
      <dgm:prSet/>
      <dgm:spPr/>
      <dgm:t>
        <a:bodyPr/>
        <a:lstStyle/>
        <a:p>
          <a:endParaRPr lang="en-US"/>
        </a:p>
      </dgm:t>
    </dgm:pt>
    <dgm:pt modelId="{9374299D-2072-4299-BBE0-1D66C01EF89E}">
      <dgm:prSet custT="1"/>
      <dgm:spPr/>
      <dgm:t>
        <a:bodyPr/>
        <a:lstStyle/>
        <a:p>
          <a:endParaRPr lang="en-US" sz="1800" dirty="0">
            <a:latin typeface="Montserrat" panose="00000500000000000000" pitchFamily="50" charset="0"/>
          </a:endParaRPr>
        </a:p>
      </dgm:t>
    </dgm:pt>
    <dgm:pt modelId="{CF143505-27D3-4184-BDDF-70D1D3A08B74}" type="parTrans" cxnId="{91299732-4286-48EC-9266-BE57E9EA0FAF}">
      <dgm:prSet/>
      <dgm:spPr/>
      <dgm:t>
        <a:bodyPr/>
        <a:lstStyle/>
        <a:p>
          <a:endParaRPr lang="en-US"/>
        </a:p>
      </dgm:t>
    </dgm:pt>
    <dgm:pt modelId="{5542924A-8E22-4108-A533-E6C35F75844B}" type="sibTrans" cxnId="{91299732-4286-48EC-9266-BE57E9EA0FAF}">
      <dgm:prSet/>
      <dgm:spPr/>
      <dgm:t>
        <a:bodyPr/>
        <a:lstStyle/>
        <a:p>
          <a:endParaRPr lang="en-US"/>
        </a:p>
      </dgm:t>
    </dgm:pt>
    <dgm:pt modelId="{0E069E81-A5C2-4B24-86D6-BB99BF592A4B}">
      <dgm:prSet custT="1"/>
      <dgm:spPr/>
      <dgm:t>
        <a:bodyPr/>
        <a:lstStyle/>
        <a:p>
          <a:endParaRPr lang="en-US" sz="1800" dirty="0">
            <a:latin typeface="Montserrat" panose="00000500000000000000" pitchFamily="50" charset="0"/>
          </a:endParaRPr>
        </a:p>
      </dgm:t>
    </dgm:pt>
    <dgm:pt modelId="{136E7C4B-B7F1-4ECB-93C1-5DFF2C44B152}" type="parTrans" cxnId="{0BCF5777-A6CD-4399-9AFA-B6F885B1D6AE}">
      <dgm:prSet/>
      <dgm:spPr/>
      <dgm:t>
        <a:bodyPr/>
        <a:lstStyle/>
        <a:p>
          <a:endParaRPr lang="en-US"/>
        </a:p>
      </dgm:t>
    </dgm:pt>
    <dgm:pt modelId="{9751BF0A-701B-4A68-BC1C-2739FCA7AF92}" type="sibTrans" cxnId="{0BCF5777-A6CD-4399-9AFA-B6F885B1D6AE}">
      <dgm:prSet/>
      <dgm:spPr/>
      <dgm:t>
        <a:bodyPr/>
        <a:lstStyle/>
        <a:p>
          <a:endParaRPr lang="en-US"/>
        </a:p>
      </dgm:t>
    </dgm:pt>
    <dgm:pt modelId="{8F52865F-B00B-47FC-93AD-5120F9F60100}">
      <dgm:prSet custT="1"/>
      <dgm:spPr/>
      <dgm:t>
        <a:bodyPr/>
        <a:lstStyle/>
        <a:p>
          <a:pPr>
            <a:buNone/>
          </a:pPr>
          <a:r>
            <a:rPr lang="en-US" sz="2000" dirty="0">
              <a:latin typeface="Montserrat" panose="00000500000000000000" pitchFamily="50" charset="0"/>
            </a:rPr>
            <a:t>	Clients with exceedingly high levels of need</a:t>
          </a:r>
        </a:p>
      </dgm:t>
    </dgm:pt>
    <dgm:pt modelId="{512F61C4-9BBF-4992-93D8-D19CCB3B7A6D}" type="parTrans" cxnId="{2FBF6D55-631F-4C8C-B37C-122C45238D13}">
      <dgm:prSet/>
      <dgm:spPr/>
      <dgm:t>
        <a:bodyPr/>
        <a:lstStyle/>
        <a:p>
          <a:endParaRPr lang="en-US"/>
        </a:p>
      </dgm:t>
    </dgm:pt>
    <dgm:pt modelId="{EF7880E0-FF8D-412C-A108-FDC1523D6966}" type="sibTrans" cxnId="{2FBF6D55-631F-4C8C-B37C-122C45238D13}">
      <dgm:prSet/>
      <dgm:spPr/>
      <dgm:t>
        <a:bodyPr/>
        <a:lstStyle/>
        <a:p>
          <a:endParaRPr lang="en-US"/>
        </a:p>
      </dgm:t>
    </dgm:pt>
    <dgm:pt modelId="{BB3EF2C8-929D-486F-9C47-1F1A33366D82}">
      <dgm:prSet custT="1"/>
      <dgm:spPr/>
      <dgm:t>
        <a:bodyPr/>
        <a:lstStyle/>
        <a:p>
          <a:pPr>
            <a:buNone/>
          </a:pPr>
          <a:r>
            <a:rPr lang="en-US" sz="2000" dirty="0">
              <a:latin typeface="Montserrat" panose="00000500000000000000" pitchFamily="50" charset="0"/>
            </a:rPr>
            <a:t>Example: Supportive Housing, Perinatal, Corrections, DRS</a:t>
          </a:r>
        </a:p>
      </dgm:t>
    </dgm:pt>
    <dgm:pt modelId="{6179FC27-A9C6-44D8-B0AE-B6625CD35643}" type="parTrans" cxnId="{7B53A973-65E1-4C28-ADE7-D1300607E0DF}">
      <dgm:prSet/>
      <dgm:spPr/>
      <dgm:t>
        <a:bodyPr/>
        <a:lstStyle/>
        <a:p>
          <a:endParaRPr lang="en-US"/>
        </a:p>
      </dgm:t>
    </dgm:pt>
    <dgm:pt modelId="{E5A73D92-C7CB-413F-B56C-48C4C7D6D2BD}" type="sibTrans" cxnId="{7B53A973-65E1-4C28-ADE7-D1300607E0DF}">
      <dgm:prSet/>
      <dgm:spPr/>
      <dgm:t>
        <a:bodyPr/>
        <a:lstStyle/>
        <a:p>
          <a:endParaRPr lang="en-US"/>
        </a:p>
      </dgm:t>
    </dgm:pt>
    <dgm:pt modelId="{09BD135E-7F03-4FBF-8632-08EFD2A865C0}">
      <dgm:prSet custT="1"/>
      <dgm:spPr/>
      <dgm:t>
        <a:bodyPr/>
        <a:lstStyle/>
        <a:p>
          <a:pPr>
            <a:buNone/>
          </a:pPr>
          <a:r>
            <a:rPr lang="en-US" sz="2000" dirty="0">
              <a:latin typeface="Montserrat" panose="00000500000000000000" pitchFamily="50" charset="0"/>
            </a:rPr>
            <a:t>	Focuses on facilitating active links to primary medical care and other core services with an added emphasis on treatment and appointment adherence</a:t>
          </a:r>
        </a:p>
      </dgm:t>
    </dgm:pt>
    <dgm:pt modelId="{F0E8F30E-C60B-452D-BAE0-FAF0EA518778}" type="parTrans" cxnId="{A488FCA1-40A1-45E5-B99A-F4A95A430C84}">
      <dgm:prSet/>
      <dgm:spPr/>
      <dgm:t>
        <a:bodyPr/>
        <a:lstStyle/>
        <a:p>
          <a:endParaRPr lang="en-US"/>
        </a:p>
      </dgm:t>
    </dgm:pt>
    <dgm:pt modelId="{DD02348B-7409-4F62-95FC-BC8B217BA8A6}" type="sibTrans" cxnId="{A488FCA1-40A1-45E5-B99A-F4A95A430C84}">
      <dgm:prSet/>
      <dgm:spPr/>
      <dgm:t>
        <a:bodyPr/>
        <a:lstStyle/>
        <a:p>
          <a:endParaRPr lang="en-US"/>
        </a:p>
      </dgm:t>
    </dgm:pt>
    <dgm:pt modelId="{14672CD9-D0B0-4F75-ACF5-2C9BEFDB6056}">
      <dgm:prSet custT="1"/>
      <dgm:spPr/>
      <dgm:t>
        <a:bodyPr/>
        <a:lstStyle/>
        <a:p>
          <a:pPr>
            <a:buNone/>
          </a:pPr>
          <a:r>
            <a:rPr lang="en-US" sz="2000" dirty="0">
              <a:latin typeface="Montserrat" panose="00000500000000000000" pitchFamily="50" charset="0"/>
            </a:rPr>
            <a:t>	Focuses on providing self sufficient clients with additional RW supportive resources</a:t>
          </a:r>
        </a:p>
      </dgm:t>
    </dgm:pt>
    <dgm:pt modelId="{2514A1D5-1FB6-4AD1-8EA2-5A49BA92CB6F}" type="parTrans" cxnId="{0A9A9FB3-0654-4FA6-9642-2C7CE9DF7E24}">
      <dgm:prSet/>
      <dgm:spPr/>
      <dgm:t>
        <a:bodyPr/>
        <a:lstStyle/>
        <a:p>
          <a:endParaRPr lang="en-US"/>
        </a:p>
      </dgm:t>
    </dgm:pt>
    <dgm:pt modelId="{86FA5A6A-830D-431B-B658-858DCB3A5FF7}" type="sibTrans" cxnId="{0A9A9FB3-0654-4FA6-9642-2C7CE9DF7E24}">
      <dgm:prSet/>
      <dgm:spPr/>
      <dgm:t>
        <a:bodyPr/>
        <a:lstStyle/>
        <a:p>
          <a:endParaRPr lang="en-US"/>
        </a:p>
      </dgm:t>
    </dgm:pt>
    <dgm:pt modelId="{7F0B3896-6559-4CD9-ACB2-1D08B04072C6}" type="pres">
      <dgm:prSet presAssocID="{699A6749-0D03-4F01-B3DC-5156DA687086}" presName="linearFlow" presStyleCnt="0">
        <dgm:presLayoutVars>
          <dgm:dir/>
          <dgm:animLvl val="lvl"/>
          <dgm:resizeHandles val="exact"/>
        </dgm:presLayoutVars>
      </dgm:prSet>
      <dgm:spPr/>
    </dgm:pt>
    <dgm:pt modelId="{D046A8F7-5FBF-49F1-80AA-90A53B4A3956}" type="pres">
      <dgm:prSet presAssocID="{2EAC7C71-8F20-46F6-ACAF-B754E12EB12A}" presName="composite" presStyleCnt="0"/>
      <dgm:spPr/>
    </dgm:pt>
    <dgm:pt modelId="{6F333F33-B8CB-4804-AFAE-883044906160}" type="pres">
      <dgm:prSet presAssocID="{2EAC7C71-8F20-46F6-ACAF-B754E12EB12A}" presName="parentText" presStyleLbl="alignNode1" presStyleIdx="0" presStyleCnt="3" custAng="10800000">
        <dgm:presLayoutVars>
          <dgm:chMax val="1"/>
          <dgm:bulletEnabled val="1"/>
        </dgm:presLayoutVars>
      </dgm:prSet>
      <dgm:spPr/>
    </dgm:pt>
    <dgm:pt modelId="{FC596C69-AE7A-43D0-8DE8-CD38DF582F10}" type="pres">
      <dgm:prSet presAssocID="{2EAC7C71-8F20-46F6-ACAF-B754E12EB12A}" presName="descendantText" presStyleLbl="alignAcc1" presStyleIdx="0" presStyleCnt="3" custLinFactNeighborY="54226">
        <dgm:presLayoutVars>
          <dgm:bulletEnabled val="1"/>
        </dgm:presLayoutVars>
      </dgm:prSet>
      <dgm:spPr/>
    </dgm:pt>
    <dgm:pt modelId="{15EA4B10-02CA-4FF3-A9C4-88CA28EB5FA3}" type="pres">
      <dgm:prSet presAssocID="{64FBE65D-6EA4-49D5-8C27-5A6075B1D661}" presName="sp" presStyleCnt="0"/>
      <dgm:spPr/>
    </dgm:pt>
    <dgm:pt modelId="{DF6DD4FC-50CB-4DA6-8F73-392AE3911FF5}" type="pres">
      <dgm:prSet presAssocID="{0E069E81-A5C2-4B24-86D6-BB99BF592A4B}" presName="composite" presStyleCnt="0"/>
      <dgm:spPr/>
    </dgm:pt>
    <dgm:pt modelId="{8149EEF4-7F4C-4064-8590-FFB6C6F27AE8}" type="pres">
      <dgm:prSet presAssocID="{0E069E81-A5C2-4B24-86D6-BB99BF592A4B}" presName="parentText" presStyleLbl="alignNode1" presStyleIdx="1" presStyleCnt="3" custAng="10800000">
        <dgm:presLayoutVars>
          <dgm:chMax val="1"/>
          <dgm:bulletEnabled val="1"/>
        </dgm:presLayoutVars>
      </dgm:prSet>
      <dgm:spPr/>
    </dgm:pt>
    <dgm:pt modelId="{215838B5-4903-483D-9BAA-AC47C477CC1D}" type="pres">
      <dgm:prSet presAssocID="{0E069E81-A5C2-4B24-86D6-BB99BF592A4B}" presName="descendantText" presStyleLbl="alignAcc1" presStyleIdx="1" presStyleCnt="3" custLinFactNeighborY="54339">
        <dgm:presLayoutVars>
          <dgm:bulletEnabled val="1"/>
        </dgm:presLayoutVars>
      </dgm:prSet>
      <dgm:spPr/>
    </dgm:pt>
    <dgm:pt modelId="{214B8004-1CCF-4059-B235-3648B519F8F6}" type="pres">
      <dgm:prSet presAssocID="{9751BF0A-701B-4A68-BC1C-2739FCA7AF92}" presName="sp" presStyleCnt="0"/>
      <dgm:spPr/>
    </dgm:pt>
    <dgm:pt modelId="{235C657E-8546-44D4-95B4-2E21CA219384}" type="pres">
      <dgm:prSet presAssocID="{9374299D-2072-4299-BBE0-1D66C01EF89E}" presName="composite" presStyleCnt="0"/>
      <dgm:spPr/>
    </dgm:pt>
    <dgm:pt modelId="{2CFC08F6-9660-41D8-B255-0C4A93E2D735}" type="pres">
      <dgm:prSet presAssocID="{9374299D-2072-4299-BBE0-1D66C01EF89E}" presName="parentText" presStyleLbl="alignNode1" presStyleIdx="2" presStyleCnt="3" custAng="10800000">
        <dgm:presLayoutVars>
          <dgm:chMax val="1"/>
          <dgm:bulletEnabled val="1"/>
        </dgm:presLayoutVars>
      </dgm:prSet>
      <dgm:spPr/>
    </dgm:pt>
    <dgm:pt modelId="{72D7928D-03AE-49D1-A264-5A362F239BF0}" type="pres">
      <dgm:prSet presAssocID="{9374299D-2072-4299-BBE0-1D66C01EF89E}" presName="descendantText" presStyleLbl="alignAcc1" presStyleIdx="2" presStyleCnt="3" custLinFactNeighborY="53101">
        <dgm:presLayoutVars>
          <dgm:bulletEnabled val="1"/>
        </dgm:presLayoutVars>
      </dgm:prSet>
      <dgm:spPr/>
    </dgm:pt>
  </dgm:ptLst>
  <dgm:cxnLst>
    <dgm:cxn modelId="{7C1C2218-C515-4AAC-AFE2-4421FCB6E492}" srcId="{699A6749-0D03-4F01-B3DC-5156DA687086}" destId="{2EAC7C71-8F20-46F6-ACAF-B754E12EB12A}" srcOrd="0" destOrd="0" parTransId="{06929FEA-87F0-41A4-9EA0-0A955DF0C671}" sibTransId="{64FBE65D-6EA4-49D5-8C27-5A6075B1D661}"/>
    <dgm:cxn modelId="{91299732-4286-48EC-9266-BE57E9EA0FAF}" srcId="{699A6749-0D03-4F01-B3DC-5156DA687086}" destId="{9374299D-2072-4299-BBE0-1D66C01EF89E}" srcOrd="2" destOrd="0" parTransId="{CF143505-27D3-4184-BDDF-70D1D3A08B74}" sibTransId="{5542924A-8E22-4108-A533-E6C35F75844B}"/>
    <dgm:cxn modelId="{FAFBE95B-EDCB-4B91-9557-7B773BF6E552}" type="presOf" srcId="{BB3EF2C8-929D-486F-9C47-1F1A33366D82}" destId="{FC596C69-AE7A-43D0-8DE8-CD38DF582F10}" srcOrd="0" destOrd="1" presId="urn:microsoft.com/office/officeart/2005/8/layout/chevron2"/>
    <dgm:cxn modelId="{DDE90B6D-350E-4953-BF72-D48994F10937}" type="presOf" srcId="{09BD135E-7F03-4FBF-8632-08EFD2A865C0}" destId="{215838B5-4903-483D-9BAA-AC47C477CC1D}" srcOrd="0" destOrd="0" presId="urn:microsoft.com/office/officeart/2005/8/layout/chevron2"/>
    <dgm:cxn modelId="{7B53A973-65E1-4C28-ADE7-D1300607E0DF}" srcId="{8F52865F-B00B-47FC-93AD-5120F9F60100}" destId="{BB3EF2C8-929D-486F-9C47-1F1A33366D82}" srcOrd="0" destOrd="0" parTransId="{6179FC27-A9C6-44D8-B0AE-B6625CD35643}" sibTransId="{E5A73D92-C7CB-413F-B56C-48C4C7D6D2BD}"/>
    <dgm:cxn modelId="{2FBF6D55-631F-4C8C-B37C-122C45238D13}" srcId="{2EAC7C71-8F20-46F6-ACAF-B754E12EB12A}" destId="{8F52865F-B00B-47FC-93AD-5120F9F60100}" srcOrd="0" destOrd="0" parTransId="{512F61C4-9BBF-4992-93D8-D19CCB3B7A6D}" sibTransId="{EF7880E0-FF8D-412C-A108-FDC1523D6966}"/>
    <dgm:cxn modelId="{0BCF5777-A6CD-4399-9AFA-B6F885B1D6AE}" srcId="{699A6749-0D03-4F01-B3DC-5156DA687086}" destId="{0E069E81-A5C2-4B24-86D6-BB99BF592A4B}" srcOrd="1" destOrd="0" parTransId="{136E7C4B-B7F1-4ECB-93C1-5DFF2C44B152}" sibTransId="{9751BF0A-701B-4A68-BC1C-2739FCA7AF92}"/>
    <dgm:cxn modelId="{8C30A277-6B8C-483B-BA5F-B503FE27E048}" type="presOf" srcId="{8F52865F-B00B-47FC-93AD-5120F9F60100}" destId="{FC596C69-AE7A-43D0-8DE8-CD38DF582F10}" srcOrd="0" destOrd="0" presId="urn:microsoft.com/office/officeart/2005/8/layout/chevron2"/>
    <dgm:cxn modelId="{FA2CAB87-8FB7-4C74-A8C8-34554564A05A}" type="presOf" srcId="{14672CD9-D0B0-4F75-ACF5-2C9BEFDB6056}" destId="{72D7928D-03AE-49D1-A264-5A362F239BF0}" srcOrd="0" destOrd="0" presId="urn:microsoft.com/office/officeart/2005/8/layout/chevron2"/>
    <dgm:cxn modelId="{0F69DF8C-1920-4577-9776-1DBA60A77699}" type="presOf" srcId="{2EAC7C71-8F20-46F6-ACAF-B754E12EB12A}" destId="{6F333F33-B8CB-4804-AFAE-883044906160}" srcOrd="0" destOrd="0" presId="urn:microsoft.com/office/officeart/2005/8/layout/chevron2"/>
    <dgm:cxn modelId="{7CBA7E97-7526-4EA7-A6B3-004E1DCAC73F}" type="presOf" srcId="{699A6749-0D03-4F01-B3DC-5156DA687086}" destId="{7F0B3896-6559-4CD9-ACB2-1D08B04072C6}" srcOrd="0" destOrd="0" presId="urn:microsoft.com/office/officeart/2005/8/layout/chevron2"/>
    <dgm:cxn modelId="{99CFDD97-D13C-49CE-862D-8EC3907F86FC}" type="presOf" srcId="{0E069E81-A5C2-4B24-86D6-BB99BF592A4B}" destId="{8149EEF4-7F4C-4064-8590-FFB6C6F27AE8}" srcOrd="0" destOrd="0" presId="urn:microsoft.com/office/officeart/2005/8/layout/chevron2"/>
    <dgm:cxn modelId="{A488FCA1-40A1-45E5-B99A-F4A95A430C84}" srcId="{0E069E81-A5C2-4B24-86D6-BB99BF592A4B}" destId="{09BD135E-7F03-4FBF-8632-08EFD2A865C0}" srcOrd="0" destOrd="0" parTransId="{F0E8F30E-C60B-452D-BAE0-FAF0EA518778}" sibTransId="{DD02348B-7409-4F62-95FC-BC8B217BA8A6}"/>
    <dgm:cxn modelId="{8E8858A5-4A1E-4CF1-991B-B9FEFBDEE07D}" type="presOf" srcId="{9374299D-2072-4299-BBE0-1D66C01EF89E}" destId="{2CFC08F6-9660-41D8-B255-0C4A93E2D735}" srcOrd="0" destOrd="0" presId="urn:microsoft.com/office/officeart/2005/8/layout/chevron2"/>
    <dgm:cxn modelId="{0A9A9FB3-0654-4FA6-9642-2C7CE9DF7E24}" srcId="{9374299D-2072-4299-BBE0-1D66C01EF89E}" destId="{14672CD9-D0B0-4F75-ACF5-2C9BEFDB6056}" srcOrd="0" destOrd="0" parTransId="{2514A1D5-1FB6-4AD1-8EA2-5A49BA92CB6F}" sibTransId="{86FA5A6A-830D-431B-B658-858DCB3A5FF7}"/>
    <dgm:cxn modelId="{E1001B6C-AA8D-46B7-AA60-32B2CA70189E}" type="presParOf" srcId="{7F0B3896-6559-4CD9-ACB2-1D08B04072C6}" destId="{D046A8F7-5FBF-49F1-80AA-90A53B4A3956}" srcOrd="0" destOrd="0" presId="urn:microsoft.com/office/officeart/2005/8/layout/chevron2"/>
    <dgm:cxn modelId="{610CCDAD-21EA-4069-BE41-9015E7373572}" type="presParOf" srcId="{D046A8F7-5FBF-49F1-80AA-90A53B4A3956}" destId="{6F333F33-B8CB-4804-AFAE-883044906160}" srcOrd="0" destOrd="0" presId="urn:microsoft.com/office/officeart/2005/8/layout/chevron2"/>
    <dgm:cxn modelId="{400D0364-50D0-48AE-A2DE-F8370DCA0CAC}" type="presParOf" srcId="{D046A8F7-5FBF-49F1-80AA-90A53B4A3956}" destId="{FC596C69-AE7A-43D0-8DE8-CD38DF582F10}" srcOrd="1" destOrd="0" presId="urn:microsoft.com/office/officeart/2005/8/layout/chevron2"/>
    <dgm:cxn modelId="{C3DDA72C-B217-475C-A645-CA70E0930B7A}" type="presParOf" srcId="{7F0B3896-6559-4CD9-ACB2-1D08B04072C6}" destId="{15EA4B10-02CA-4FF3-A9C4-88CA28EB5FA3}" srcOrd="1" destOrd="0" presId="urn:microsoft.com/office/officeart/2005/8/layout/chevron2"/>
    <dgm:cxn modelId="{FFE7E8C5-F0A8-45FD-8E2E-1C4D9D0A7EFD}" type="presParOf" srcId="{7F0B3896-6559-4CD9-ACB2-1D08B04072C6}" destId="{DF6DD4FC-50CB-4DA6-8F73-392AE3911FF5}" srcOrd="2" destOrd="0" presId="urn:microsoft.com/office/officeart/2005/8/layout/chevron2"/>
    <dgm:cxn modelId="{9AACB1B8-6526-4B44-8BF3-DC0B6028F5F9}" type="presParOf" srcId="{DF6DD4FC-50CB-4DA6-8F73-392AE3911FF5}" destId="{8149EEF4-7F4C-4064-8590-FFB6C6F27AE8}" srcOrd="0" destOrd="0" presId="urn:microsoft.com/office/officeart/2005/8/layout/chevron2"/>
    <dgm:cxn modelId="{087AA63F-B33A-40F4-B651-E91883D0EB41}" type="presParOf" srcId="{DF6DD4FC-50CB-4DA6-8F73-392AE3911FF5}" destId="{215838B5-4903-483D-9BAA-AC47C477CC1D}" srcOrd="1" destOrd="0" presId="urn:microsoft.com/office/officeart/2005/8/layout/chevron2"/>
    <dgm:cxn modelId="{217FD98E-8353-4ACB-887A-D30BC81E3676}" type="presParOf" srcId="{7F0B3896-6559-4CD9-ACB2-1D08B04072C6}" destId="{214B8004-1CCF-4059-B235-3648B519F8F6}" srcOrd="3" destOrd="0" presId="urn:microsoft.com/office/officeart/2005/8/layout/chevron2"/>
    <dgm:cxn modelId="{42CECA1B-1586-48DA-BEA8-6856A506B9BA}" type="presParOf" srcId="{7F0B3896-6559-4CD9-ACB2-1D08B04072C6}" destId="{235C657E-8546-44D4-95B4-2E21CA219384}" srcOrd="4" destOrd="0" presId="urn:microsoft.com/office/officeart/2005/8/layout/chevron2"/>
    <dgm:cxn modelId="{E59037F2-CA06-442E-8A95-98412300C573}" type="presParOf" srcId="{235C657E-8546-44D4-95B4-2E21CA219384}" destId="{2CFC08F6-9660-41D8-B255-0C4A93E2D735}" srcOrd="0" destOrd="0" presId="urn:microsoft.com/office/officeart/2005/8/layout/chevron2"/>
    <dgm:cxn modelId="{B86ABBD5-3342-45B7-8B2E-33A1974F0155}" type="presParOf" srcId="{235C657E-8546-44D4-95B4-2E21CA219384}" destId="{72D7928D-03AE-49D1-A264-5A362F239BF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33F33-B8CB-4804-AFAE-883044906160}">
      <dsp:nvSpPr>
        <dsp:cNvPr id="0" name=""/>
        <dsp:cNvSpPr/>
      </dsp:nvSpPr>
      <dsp:spPr>
        <a:xfrm rot="16200000">
          <a:off x="-260909" y="263506"/>
          <a:ext cx="1739395" cy="12175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Montserrat" panose="00000500000000000000" pitchFamily="50" charset="0"/>
          </a:endParaRPr>
        </a:p>
      </dsp:txBody>
      <dsp:txXfrm rot="-5400000">
        <a:off x="1" y="611384"/>
        <a:ext cx="1217576" cy="521819"/>
      </dsp:txXfrm>
    </dsp:sp>
    <dsp:sp modelId="{FC596C69-AE7A-43D0-8DE8-CD38DF582F10}">
      <dsp:nvSpPr>
        <dsp:cNvPr id="0" name=""/>
        <dsp:cNvSpPr/>
      </dsp:nvSpPr>
      <dsp:spPr>
        <a:xfrm rot="5400000">
          <a:off x="4941024" y="-3107767"/>
          <a:ext cx="1130606" cy="85775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latin typeface="Montserrat" panose="00000500000000000000" pitchFamily="50" charset="0"/>
            </a:rPr>
            <a:t>	Clients with exceedingly high levels of need</a:t>
          </a:r>
        </a:p>
        <a:p>
          <a:pPr marL="457200" lvl="2" indent="-228600" algn="l" defTabSz="889000">
            <a:lnSpc>
              <a:spcPct val="90000"/>
            </a:lnSpc>
            <a:spcBef>
              <a:spcPct val="0"/>
            </a:spcBef>
            <a:spcAft>
              <a:spcPct val="15000"/>
            </a:spcAft>
            <a:buNone/>
          </a:pPr>
          <a:r>
            <a:rPr lang="en-US" sz="2000" kern="1200" dirty="0">
              <a:latin typeface="Montserrat" panose="00000500000000000000" pitchFamily="50" charset="0"/>
            </a:rPr>
            <a:t>Example: Supportive Housing, Perinatal, Corrections, DRS</a:t>
          </a:r>
        </a:p>
      </dsp:txBody>
      <dsp:txXfrm rot="-5400000">
        <a:off x="1217576" y="670873"/>
        <a:ext cx="8522311" cy="1020222"/>
      </dsp:txXfrm>
    </dsp:sp>
    <dsp:sp modelId="{8149EEF4-7F4C-4064-8590-FFB6C6F27AE8}">
      <dsp:nvSpPr>
        <dsp:cNvPr id="0" name=""/>
        <dsp:cNvSpPr/>
      </dsp:nvSpPr>
      <dsp:spPr>
        <a:xfrm rot="16200000">
          <a:off x="-260909" y="1810318"/>
          <a:ext cx="1739395" cy="12175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Montserrat" panose="00000500000000000000" pitchFamily="50" charset="0"/>
          </a:endParaRPr>
        </a:p>
      </dsp:txBody>
      <dsp:txXfrm rot="-5400000">
        <a:off x="1" y="2158196"/>
        <a:ext cx="1217576" cy="521819"/>
      </dsp:txXfrm>
    </dsp:sp>
    <dsp:sp modelId="{215838B5-4903-483D-9BAA-AC47C477CC1D}">
      <dsp:nvSpPr>
        <dsp:cNvPr id="0" name=""/>
        <dsp:cNvSpPr/>
      </dsp:nvSpPr>
      <dsp:spPr>
        <a:xfrm rot="5400000">
          <a:off x="4941024" y="-1559678"/>
          <a:ext cx="1130606" cy="85775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latin typeface="Montserrat" panose="00000500000000000000" pitchFamily="50" charset="0"/>
            </a:rPr>
            <a:t>	Focuses on facilitating active links to primary medical care and other core services with an added emphasis on treatment and appointment adherence</a:t>
          </a:r>
        </a:p>
      </dsp:txBody>
      <dsp:txXfrm rot="-5400000">
        <a:off x="1217576" y="2218962"/>
        <a:ext cx="8522311" cy="1020222"/>
      </dsp:txXfrm>
    </dsp:sp>
    <dsp:sp modelId="{2CFC08F6-9660-41D8-B255-0C4A93E2D735}">
      <dsp:nvSpPr>
        <dsp:cNvPr id="0" name=""/>
        <dsp:cNvSpPr/>
      </dsp:nvSpPr>
      <dsp:spPr>
        <a:xfrm rot="16200000">
          <a:off x="-260909" y="3357130"/>
          <a:ext cx="1739395" cy="12175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Montserrat" panose="00000500000000000000" pitchFamily="50" charset="0"/>
          </a:endParaRPr>
        </a:p>
      </dsp:txBody>
      <dsp:txXfrm rot="-5400000">
        <a:off x="1" y="3705008"/>
        <a:ext cx="1217576" cy="521819"/>
      </dsp:txXfrm>
    </dsp:sp>
    <dsp:sp modelId="{72D7928D-03AE-49D1-A264-5A362F239BF0}">
      <dsp:nvSpPr>
        <dsp:cNvPr id="0" name=""/>
        <dsp:cNvSpPr/>
      </dsp:nvSpPr>
      <dsp:spPr>
        <a:xfrm rot="5400000">
          <a:off x="4941024" y="-26863"/>
          <a:ext cx="1130606" cy="85775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latin typeface="Montserrat" panose="00000500000000000000" pitchFamily="50" charset="0"/>
            </a:rPr>
            <a:t>	Focuses on providing self sufficient clients with additional RW supportive resources</a:t>
          </a:r>
        </a:p>
      </dsp:txBody>
      <dsp:txXfrm rot="-5400000">
        <a:off x="1217576" y="3751777"/>
        <a:ext cx="8522311" cy="10202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88EB8-E5DF-41B3-98EF-D5C16CD99995}" type="datetimeFigureOut">
              <a:rPr lang="en-US" smtClean="0"/>
              <a:t>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AE7AF-556B-4CE0-B0F5-FE9B9246ECF7}" type="slidenum">
              <a:rPr lang="en-US" smtClean="0"/>
              <a:t>‹#›</a:t>
            </a:fld>
            <a:endParaRPr lang="en-US" dirty="0"/>
          </a:p>
        </p:txBody>
      </p:sp>
    </p:spTree>
    <p:extLst>
      <p:ext uri="{BB962C8B-B14F-4D97-AF65-F5344CB8AC3E}">
        <p14:creationId xmlns:p14="http://schemas.microsoft.com/office/powerpoint/2010/main" val="82687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Freddie</a:t>
            </a:r>
          </a:p>
        </p:txBody>
      </p:sp>
      <p:sp>
        <p:nvSpPr>
          <p:cNvPr id="4" name="Slide Number Placeholder 3"/>
          <p:cNvSpPr>
            <a:spLocks noGrp="1"/>
          </p:cNvSpPr>
          <p:nvPr>
            <p:ph type="sldNum" sz="quarter" idx="5"/>
          </p:nvPr>
        </p:nvSpPr>
        <p:spPr/>
        <p:txBody>
          <a:bodyPr/>
          <a:lstStyle/>
          <a:p>
            <a:fld id="{D99AE7AF-556B-4CE0-B0F5-FE9B9246ECF7}" type="slidenum">
              <a:rPr lang="en-US" smtClean="0"/>
              <a:t>1</a:t>
            </a:fld>
            <a:endParaRPr lang="en-US" dirty="0"/>
          </a:p>
        </p:txBody>
      </p:sp>
    </p:spTree>
    <p:extLst>
      <p:ext uri="{BB962C8B-B14F-4D97-AF65-F5344CB8AC3E}">
        <p14:creationId xmlns:p14="http://schemas.microsoft.com/office/powerpoint/2010/main" val="153477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Angela</a:t>
            </a:r>
          </a:p>
          <a:p>
            <a:endParaRPr lang="en-US" dirty="0"/>
          </a:p>
          <a:p>
            <a:endParaRPr lang="en-US" dirty="0"/>
          </a:p>
          <a:p>
            <a:r>
              <a:rPr lang="en-US" dirty="0"/>
              <a:t>* Private for-profit entities may apply for these funds if they can adequately demonstrate that they are the only provider of quality HIV services for a specific category in the geographic area they intend to serve.</a:t>
            </a:r>
          </a:p>
        </p:txBody>
      </p:sp>
      <p:sp>
        <p:nvSpPr>
          <p:cNvPr id="4" name="Slide Number Placeholder 3"/>
          <p:cNvSpPr>
            <a:spLocks noGrp="1"/>
          </p:cNvSpPr>
          <p:nvPr>
            <p:ph type="sldNum" sz="quarter" idx="10"/>
          </p:nvPr>
        </p:nvSpPr>
        <p:spPr/>
        <p:txBody>
          <a:bodyPr/>
          <a:lstStyle/>
          <a:p>
            <a:fld id="{20562A64-D369-4C31-A80B-36973CF8CC75}" type="slidenum">
              <a:rPr lang="en-US" smtClean="0"/>
              <a:pPr/>
              <a:t>10</a:t>
            </a:fld>
            <a:endParaRPr lang="en-US" dirty="0"/>
          </a:p>
        </p:txBody>
      </p:sp>
    </p:spTree>
    <p:extLst>
      <p:ext uri="{BB962C8B-B14F-4D97-AF65-F5344CB8AC3E}">
        <p14:creationId xmlns:p14="http://schemas.microsoft.com/office/powerpoint/2010/main" val="106959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Lakethia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intent of Ryan White CARE Act funding is the provision of care, treatment service, and support services to achieve improved medical outcomes for individuals living with HIV/AIDS. All contracted providers receiving Ryan White funding must have systems in place that document and ensure client eligibility. </a:t>
            </a:r>
          </a:p>
          <a:p>
            <a:endParaRPr lang="en-US" dirty="0"/>
          </a:p>
        </p:txBody>
      </p:sp>
      <p:sp>
        <p:nvSpPr>
          <p:cNvPr id="4" name="Slide Number Placeholder 3"/>
          <p:cNvSpPr>
            <a:spLocks noGrp="1"/>
          </p:cNvSpPr>
          <p:nvPr>
            <p:ph type="sldNum" sz="quarter" idx="10"/>
          </p:nvPr>
        </p:nvSpPr>
        <p:spPr/>
        <p:txBody>
          <a:bodyPr/>
          <a:lstStyle/>
          <a:p>
            <a:fld id="{20562A64-D369-4C31-A80B-36973CF8CC75}" type="slidenum">
              <a:rPr lang="en-US" smtClean="0"/>
              <a:pPr/>
              <a:t>11</a:t>
            </a:fld>
            <a:endParaRPr lang="en-US" dirty="0"/>
          </a:p>
        </p:txBody>
      </p:sp>
    </p:spTree>
    <p:extLst>
      <p:ext uri="{BB962C8B-B14F-4D97-AF65-F5344CB8AC3E}">
        <p14:creationId xmlns:p14="http://schemas.microsoft.com/office/powerpoint/2010/main" val="3108283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Lakethia</a:t>
            </a:r>
          </a:p>
        </p:txBody>
      </p:sp>
      <p:sp>
        <p:nvSpPr>
          <p:cNvPr id="4" name="Slide Number Placeholder 3"/>
          <p:cNvSpPr>
            <a:spLocks noGrp="1"/>
          </p:cNvSpPr>
          <p:nvPr>
            <p:ph type="sldNum" sz="quarter" idx="5"/>
          </p:nvPr>
        </p:nvSpPr>
        <p:spPr/>
        <p:txBody>
          <a:bodyPr/>
          <a:lstStyle/>
          <a:p>
            <a:fld id="{D99AE7AF-556B-4CE0-B0F5-FE9B9246ECF7}" type="slidenum">
              <a:rPr lang="en-US" smtClean="0"/>
              <a:t>12</a:t>
            </a:fld>
            <a:endParaRPr lang="en-US" dirty="0"/>
          </a:p>
        </p:txBody>
      </p:sp>
    </p:spTree>
    <p:extLst>
      <p:ext uri="{BB962C8B-B14F-4D97-AF65-F5344CB8AC3E}">
        <p14:creationId xmlns:p14="http://schemas.microsoft.com/office/powerpoint/2010/main" val="4279443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Lakethia</a:t>
            </a:r>
          </a:p>
        </p:txBody>
      </p:sp>
      <p:sp>
        <p:nvSpPr>
          <p:cNvPr id="4" name="Slide Number Placeholder 3"/>
          <p:cNvSpPr>
            <a:spLocks noGrp="1"/>
          </p:cNvSpPr>
          <p:nvPr>
            <p:ph type="sldNum" sz="quarter" idx="5"/>
          </p:nvPr>
        </p:nvSpPr>
        <p:spPr/>
        <p:txBody>
          <a:bodyPr/>
          <a:lstStyle/>
          <a:p>
            <a:fld id="{D99AE7AF-556B-4CE0-B0F5-FE9B9246ECF7}" type="slidenum">
              <a:rPr lang="en-US" smtClean="0"/>
              <a:t>13</a:t>
            </a:fld>
            <a:endParaRPr lang="en-US" dirty="0"/>
          </a:p>
        </p:txBody>
      </p:sp>
    </p:spTree>
    <p:extLst>
      <p:ext uri="{BB962C8B-B14F-4D97-AF65-F5344CB8AC3E}">
        <p14:creationId xmlns:p14="http://schemas.microsoft.com/office/powerpoint/2010/main" val="223601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Lakethia</a:t>
            </a:r>
          </a:p>
        </p:txBody>
      </p:sp>
      <p:sp>
        <p:nvSpPr>
          <p:cNvPr id="4" name="Slide Number Placeholder 3"/>
          <p:cNvSpPr>
            <a:spLocks noGrp="1"/>
          </p:cNvSpPr>
          <p:nvPr>
            <p:ph type="sldNum" sz="quarter" idx="10"/>
          </p:nvPr>
        </p:nvSpPr>
        <p:spPr/>
        <p:txBody>
          <a:bodyPr/>
          <a:lstStyle/>
          <a:p>
            <a:fld id="{20562A64-D369-4C31-A80B-36973CF8CC7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Lakethia</a:t>
            </a:r>
          </a:p>
          <a:p>
            <a:endParaRPr lang="en-US" dirty="0"/>
          </a:p>
        </p:txBody>
      </p:sp>
      <p:sp>
        <p:nvSpPr>
          <p:cNvPr id="4" name="Slide Number Placeholder 3"/>
          <p:cNvSpPr>
            <a:spLocks noGrp="1"/>
          </p:cNvSpPr>
          <p:nvPr>
            <p:ph type="sldNum" sz="quarter" idx="10"/>
          </p:nvPr>
        </p:nvSpPr>
        <p:spPr/>
        <p:txBody>
          <a:bodyPr/>
          <a:lstStyle/>
          <a:p>
            <a:fld id="{20562A64-D369-4C31-A80B-36973CF8CC75}" type="slidenum">
              <a:rPr lang="en-US" smtClean="0"/>
              <a:pPr/>
              <a:t>15</a:t>
            </a:fld>
            <a:endParaRPr lang="en-US" dirty="0"/>
          </a:p>
        </p:txBody>
      </p:sp>
    </p:spTree>
    <p:extLst>
      <p:ext uri="{BB962C8B-B14F-4D97-AF65-F5344CB8AC3E}">
        <p14:creationId xmlns:p14="http://schemas.microsoft.com/office/powerpoint/2010/main" val="1454457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Freddie</a:t>
            </a:r>
          </a:p>
        </p:txBody>
      </p:sp>
      <p:sp>
        <p:nvSpPr>
          <p:cNvPr id="4" name="Slide Number Placeholder 3"/>
          <p:cNvSpPr>
            <a:spLocks noGrp="1"/>
          </p:cNvSpPr>
          <p:nvPr>
            <p:ph type="sldNum" sz="quarter" idx="10"/>
          </p:nvPr>
        </p:nvSpPr>
        <p:spPr/>
        <p:txBody>
          <a:bodyPr/>
          <a:lstStyle/>
          <a:p>
            <a:fld id="{20562A64-D369-4C31-A80B-36973CF8CC7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Freddie</a:t>
            </a:r>
          </a:p>
          <a:p>
            <a:r>
              <a:rPr lang="en-US" dirty="0"/>
              <a:t>Read formatting instructions carefully</a:t>
            </a:r>
          </a:p>
          <a:p>
            <a:r>
              <a:rPr lang="en-US" dirty="0"/>
              <a:t>DO NOT REFORMAT</a:t>
            </a:r>
          </a:p>
          <a:p>
            <a:r>
              <a:rPr lang="en-US" dirty="0"/>
              <a:t>Stay in page limits</a:t>
            </a:r>
          </a:p>
          <a:p>
            <a:r>
              <a:rPr lang="en-US" dirty="0"/>
              <a:t>Goal: write clearly, concisely. Avoid fluff and unnecessary jargon. Efficient writing.</a:t>
            </a:r>
          </a:p>
          <a:p>
            <a:endParaRPr lang="en-US" dirty="0"/>
          </a:p>
        </p:txBody>
      </p:sp>
      <p:sp>
        <p:nvSpPr>
          <p:cNvPr id="4" name="Slide Number Placeholder 3"/>
          <p:cNvSpPr>
            <a:spLocks noGrp="1"/>
          </p:cNvSpPr>
          <p:nvPr>
            <p:ph type="sldNum" sz="quarter" idx="10"/>
          </p:nvPr>
        </p:nvSpPr>
        <p:spPr/>
        <p:txBody>
          <a:bodyPr/>
          <a:lstStyle/>
          <a:p>
            <a:fld id="{20562A64-D369-4C31-A80B-36973CF8CC75}" type="slidenum">
              <a:rPr lang="en-US" smtClean="0"/>
              <a:pPr/>
              <a:t>17</a:t>
            </a:fld>
            <a:endParaRPr lang="en-US" dirty="0"/>
          </a:p>
        </p:txBody>
      </p:sp>
    </p:spTree>
    <p:extLst>
      <p:ext uri="{BB962C8B-B14F-4D97-AF65-F5344CB8AC3E}">
        <p14:creationId xmlns:p14="http://schemas.microsoft.com/office/powerpoint/2010/main" val="3106128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Freddie</a:t>
            </a:r>
          </a:p>
        </p:txBody>
      </p:sp>
      <p:sp>
        <p:nvSpPr>
          <p:cNvPr id="4" name="Slide Number Placeholder 3"/>
          <p:cNvSpPr>
            <a:spLocks noGrp="1"/>
          </p:cNvSpPr>
          <p:nvPr>
            <p:ph type="sldNum" sz="quarter" idx="10"/>
          </p:nvPr>
        </p:nvSpPr>
        <p:spPr/>
        <p:txBody>
          <a:bodyPr/>
          <a:lstStyle/>
          <a:p>
            <a:fld id="{20562A64-D369-4C31-A80B-36973CF8CC7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Freddie</a:t>
            </a:r>
          </a:p>
          <a:p>
            <a:r>
              <a:rPr lang="en-US" dirty="0"/>
              <a:t>Note that underlined service categories need to be submitted multiple times</a:t>
            </a:r>
          </a:p>
        </p:txBody>
      </p:sp>
      <p:sp>
        <p:nvSpPr>
          <p:cNvPr id="4" name="Slide Number Placeholder 3"/>
          <p:cNvSpPr>
            <a:spLocks noGrp="1"/>
          </p:cNvSpPr>
          <p:nvPr>
            <p:ph type="sldNum" sz="quarter" idx="10"/>
          </p:nvPr>
        </p:nvSpPr>
        <p:spPr/>
        <p:txBody>
          <a:bodyPr/>
          <a:lstStyle/>
          <a:p>
            <a:fld id="{20562A64-D369-4C31-A80B-36973CF8CC75}" type="slidenum">
              <a:rPr lang="en-US" smtClean="0"/>
              <a:pPr/>
              <a:t>19</a:t>
            </a:fld>
            <a:endParaRPr lang="en-US" dirty="0"/>
          </a:p>
        </p:txBody>
      </p:sp>
    </p:spTree>
    <p:extLst>
      <p:ext uri="{BB962C8B-B14F-4D97-AF65-F5344CB8AC3E}">
        <p14:creationId xmlns:p14="http://schemas.microsoft.com/office/powerpoint/2010/main" val="358610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5"/>
          </p:nvPr>
        </p:nvSpPr>
        <p:spPr/>
        <p:txBody>
          <a:bodyPr/>
          <a:lstStyle/>
          <a:p>
            <a:fld id="{D99AE7AF-556B-4CE0-B0F5-FE9B9246ECF7}" type="slidenum">
              <a:rPr lang="en-US" smtClean="0"/>
              <a:t>2</a:t>
            </a:fld>
            <a:endParaRPr lang="en-US" dirty="0"/>
          </a:p>
        </p:txBody>
      </p:sp>
    </p:spTree>
    <p:extLst>
      <p:ext uri="{BB962C8B-B14F-4D97-AF65-F5344CB8AC3E}">
        <p14:creationId xmlns:p14="http://schemas.microsoft.com/office/powerpoint/2010/main" val="1092306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Freddie</a:t>
            </a:r>
          </a:p>
          <a:p>
            <a:endParaRPr lang="en-US" dirty="0"/>
          </a:p>
          <a:p>
            <a:r>
              <a:rPr lang="en-US" dirty="0"/>
              <a:t>Please note that each section must be started on a new page</a:t>
            </a:r>
          </a:p>
        </p:txBody>
      </p:sp>
      <p:sp>
        <p:nvSpPr>
          <p:cNvPr id="4" name="Slide Number Placeholder 3"/>
          <p:cNvSpPr>
            <a:spLocks noGrp="1"/>
          </p:cNvSpPr>
          <p:nvPr>
            <p:ph type="sldNum" sz="quarter" idx="10"/>
          </p:nvPr>
        </p:nvSpPr>
        <p:spPr/>
        <p:txBody>
          <a:bodyPr/>
          <a:lstStyle/>
          <a:p>
            <a:fld id="{20562A64-D369-4C31-A80B-36973CF8CC7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Freddie</a:t>
            </a:r>
          </a:p>
          <a:p>
            <a:endParaRPr lang="en-US" dirty="0"/>
          </a:p>
          <a:p>
            <a:r>
              <a:rPr lang="en-US" baseline="0" dirty="0"/>
              <a:t>Categories that are Medicaid Billable such as Ambulatory, Mental Health, Substance Use, Oral Health</a:t>
            </a:r>
          </a:p>
          <a:p>
            <a:r>
              <a:rPr lang="en-US" baseline="0" dirty="0"/>
              <a:t>Please note that: Appendices underlined must be submitted several times</a:t>
            </a:r>
            <a:endParaRPr lang="en-US" dirty="0"/>
          </a:p>
        </p:txBody>
      </p:sp>
      <p:sp>
        <p:nvSpPr>
          <p:cNvPr id="4" name="Slide Number Placeholder 3"/>
          <p:cNvSpPr>
            <a:spLocks noGrp="1"/>
          </p:cNvSpPr>
          <p:nvPr>
            <p:ph type="sldNum" sz="quarter" idx="10"/>
          </p:nvPr>
        </p:nvSpPr>
        <p:spPr/>
        <p:txBody>
          <a:bodyPr/>
          <a:lstStyle/>
          <a:p>
            <a:fld id="{20562A64-D369-4C31-A80B-36973CF8CC75}" type="slidenum">
              <a:rPr lang="en-US" smtClean="0"/>
              <a:pPr/>
              <a:t>21</a:t>
            </a:fld>
            <a:endParaRPr lang="en-US" dirty="0"/>
          </a:p>
        </p:txBody>
      </p:sp>
    </p:spTree>
    <p:extLst>
      <p:ext uri="{BB962C8B-B14F-4D97-AF65-F5344CB8AC3E}">
        <p14:creationId xmlns:p14="http://schemas.microsoft.com/office/powerpoint/2010/main" val="2435922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Freddie</a:t>
            </a:r>
          </a:p>
        </p:txBody>
      </p:sp>
      <p:sp>
        <p:nvSpPr>
          <p:cNvPr id="4" name="Slide Number Placeholder 3"/>
          <p:cNvSpPr>
            <a:spLocks noGrp="1"/>
          </p:cNvSpPr>
          <p:nvPr>
            <p:ph type="sldNum" sz="quarter" idx="10"/>
          </p:nvPr>
        </p:nvSpPr>
        <p:spPr/>
        <p:txBody>
          <a:bodyPr/>
          <a:lstStyle/>
          <a:p>
            <a:fld id="{20562A64-D369-4C31-A80B-36973CF8CC75}" type="slidenum">
              <a:rPr lang="en-US" smtClean="0"/>
              <a:pPr/>
              <a:t>22</a:t>
            </a:fld>
            <a:endParaRPr lang="en-US" dirty="0"/>
          </a:p>
        </p:txBody>
      </p:sp>
    </p:spTree>
    <p:extLst>
      <p:ext uri="{BB962C8B-B14F-4D97-AF65-F5344CB8AC3E}">
        <p14:creationId xmlns:p14="http://schemas.microsoft.com/office/powerpoint/2010/main" val="3944802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Freddie</a:t>
            </a:r>
          </a:p>
          <a:p>
            <a:endParaRPr lang="en-US" dirty="0"/>
          </a:p>
          <a:p>
            <a:r>
              <a:rPr lang="en-US" dirty="0"/>
              <a:t>How to upload the files to submit them</a:t>
            </a:r>
          </a:p>
        </p:txBody>
      </p:sp>
      <p:sp>
        <p:nvSpPr>
          <p:cNvPr id="4" name="Slide Number Placeholder 3"/>
          <p:cNvSpPr>
            <a:spLocks noGrp="1"/>
          </p:cNvSpPr>
          <p:nvPr>
            <p:ph type="sldNum" sz="quarter" idx="10"/>
          </p:nvPr>
        </p:nvSpPr>
        <p:spPr/>
        <p:txBody>
          <a:bodyPr/>
          <a:lstStyle/>
          <a:p>
            <a:fld id="{20562A64-D369-4C31-A80B-36973CF8CC75}" type="slidenum">
              <a:rPr lang="en-US" smtClean="0"/>
              <a:pPr/>
              <a:t>23</a:t>
            </a:fld>
            <a:endParaRPr lang="en-US" dirty="0"/>
          </a:p>
        </p:txBody>
      </p:sp>
    </p:spTree>
    <p:extLst>
      <p:ext uri="{BB962C8B-B14F-4D97-AF65-F5344CB8AC3E}">
        <p14:creationId xmlns:p14="http://schemas.microsoft.com/office/powerpoint/2010/main" val="2910821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Freddie</a:t>
            </a:r>
          </a:p>
        </p:txBody>
      </p:sp>
      <p:sp>
        <p:nvSpPr>
          <p:cNvPr id="4" name="Slide Number Placeholder 3"/>
          <p:cNvSpPr>
            <a:spLocks noGrp="1"/>
          </p:cNvSpPr>
          <p:nvPr>
            <p:ph type="sldNum" sz="quarter" idx="10"/>
          </p:nvPr>
        </p:nvSpPr>
        <p:spPr/>
        <p:txBody>
          <a:bodyPr/>
          <a:lstStyle/>
          <a:p>
            <a:fld id="{20562A64-D369-4C31-A80B-36973CF8CC7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Freddie</a:t>
            </a:r>
          </a:p>
          <a:p>
            <a:endParaRPr lang="en-US" dirty="0"/>
          </a:p>
          <a:p>
            <a:r>
              <a:rPr lang="en-US" dirty="0"/>
              <a:t>Ensuring consistency</a:t>
            </a:r>
            <a:r>
              <a:rPr lang="en-US" baseline="0" dirty="0"/>
              <a:t> in naming the files</a:t>
            </a:r>
          </a:p>
          <a:p>
            <a:endParaRPr lang="en-US" baseline="0" dirty="0"/>
          </a:p>
          <a:p>
            <a:r>
              <a:rPr lang="en-US" baseline="0" dirty="0"/>
              <a:t>Each file will include any and all responses for your applications including multiple narratives and appendices if you are applying for more than one service category</a:t>
            </a:r>
            <a:endParaRPr lang="en-US" dirty="0"/>
          </a:p>
        </p:txBody>
      </p:sp>
      <p:sp>
        <p:nvSpPr>
          <p:cNvPr id="4" name="Slide Number Placeholder 3"/>
          <p:cNvSpPr>
            <a:spLocks noGrp="1"/>
          </p:cNvSpPr>
          <p:nvPr>
            <p:ph type="sldNum" sz="quarter" idx="10"/>
          </p:nvPr>
        </p:nvSpPr>
        <p:spPr/>
        <p:txBody>
          <a:bodyPr/>
          <a:lstStyle/>
          <a:p>
            <a:fld id="{20562A64-D369-4C31-A80B-36973CF8CC75}" type="slidenum">
              <a:rPr lang="en-US" smtClean="0"/>
              <a:pPr/>
              <a:t>25</a:t>
            </a:fld>
            <a:endParaRPr lang="en-US" dirty="0"/>
          </a:p>
        </p:txBody>
      </p:sp>
    </p:spTree>
    <p:extLst>
      <p:ext uri="{BB962C8B-B14F-4D97-AF65-F5344CB8AC3E}">
        <p14:creationId xmlns:p14="http://schemas.microsoft.com/office/powerpoint/2010/main" val="4121472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Angela</a:t>
            </a:r>
          </a:p>
        </p:txBody>
      </p:sp>
      <p:sp>
        <p:nvSpPr>
          <p:cNvPr id="4" name="Slide Number Placeholder 3"/>
          <p:cNvSpPr>
            <a:spLocks noGrp="1"/>
          </p:cNvSpPr>
          <p:nvPr>
            <p:ph type="sldNum" sz="quarter" idx="10"/>
          </p:nvPr>
        </p:nvSpPr>
        <p:spPr/>
        <p:txBody>
          <a:bodyPr/>
          <a:lstStyle/>
          <a:p>
            <a:fld id="{20562A64-D369-4C31-A80B-36973CF8CC7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endParaRPr lang="en-US" dirty="0"/>
          </a:p>
          <a:p>
            <a:r>
              <a:rPr lang="en-US" dirty="0"/>
              <a:t>AFC will compile panelist comments and scores to make final award determinations. Past performance of previously funded agencies may be considered in AFC’s final award determination.  To ensure geographic distribution of services, AFC reserves the right to recommend qualified funding proposals that do not adhere to the review panel consensus scores. If an insufficient number of qualified proposals are submitted in any service category, AFC reserves the right to directly solicit and select appropriate providers to fill existing gaps in service. </a:t>
            </a:r>
          </a:p>
          <a:p>
            <a:endParaRPr lang="en-US" dirty="0"/>
          </a:p>
        </p:txBody>
      </p:sp>
      <p:sp>
        <p:nvSpPr>
          <p:cNvPr id="4" name="Slide Number Placeholder 3"/>
          <p:cNvSpPr>
            <a:spLocks noGrp="1"/>
          </p:cNvSpPr>
          <p:nvPr>
            <p:ph type="sldNum" sz="quarter" idx="10"/>
          </p:nvPr>
        </p:nvSpPr>
        <p:spPr/>
        <p:txBody>
          <a:bodyPr/>
          <a:lstStyle/>
          <a:p>
            <a:fld id="{20562A64-D369-4C31-A80B-36973CF8CC75}" type="slidenum">
              <a:rPr lang="en-US" smtClean="0"/>
              <a:pPr/>
              <a:t>27</a:t>
            </a:fld>
            <a:endParaRPr lang="en-US" dirty="0"/>
          </a:p>
        </p:txBody>
      </p:sp>
    </p:spTree>
    <p:extLst>
      <p:ext uri="{BB962C8B-B14F-4D97-AF65-F5344CB8AC3E}">
        <p14:creationId xmlns:p14="http://schemas.microsoft.com/office/powerpoint/2010/main" val="2304463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Angela</a:t>
            </a:r>
          </a:p>
          <a:p>
            <a:r>
              <a:rPr lang="en-US" sz="1200" dirty="0"/>
              <a:t>Narrative sections will be scored based on the following four point criteria</a:t>
            </a:r>
          </a:p>
          <a:p>
            <a:r>
              <a:rPr lang="en-US" sz="1200" dirty="0"/>
              <a:t>Review panelists will evaluate applicant responses and assign each narrative section question a score between “0” and “3” based on these criteria</a:t>
            </a:r>
            <a:endParaRPr lang="en-US" dirty="0"/>
          </a:p>
        </p:txBody>
      </p:sp>
      <p:sp>
        <p:nvSpPr>
          <p:cNvPr id="4" name="Slide Number Placeholder 3"/>
          <p:cNvSpPr>
            <a:spLocks noGrp="1"/>
          </p:cNvSpPr>
          <p:nvPr>
            <p:ph type="sldNum" sz="quarter" idx="10"/>
          </p:nvPr>
        </p:nvSpPr>
        <p:spPr/>
        <p:txBody>
          <a:bodyPr/>
          <a:lstStyle/>
          <a:p>
            <a:fld id="{20562A64-D369-4C31-A80B-36973CF8CC75}" type="slidenum">
              <a:rPr lang="en-US" smtClean="0"/>
              <a:pPr/>
              <a:t>28</a:t>
            </a:fld>
            <a:endParaRPr lang="en-US" dirty="0"/>
          </a:p>
        </p:txBody>
      </p:sp>
    </p:spTree>
    <p:extLst>
      <p:ext uri="{BB962C8B-B14F-4D97-AF65-F5344CB8AC3E}">
        <p14:creationId xmlns:p14="http://schemas.microsoft.com/office/powerpoint/2010/main" val="2093262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Angela</a:t>
            </a:r>
          </a:p>
          <a:p>
            <a:r>
              <a:rPr lang="en-US" sz="1200" kern="1200" dirty="0">
                <a:solidFill>
                  <a:schemeClr val="tx1"/>
                </a:solidFill>
                <a:effectLst/>
                <a:latin typeface="+mn-lt"/>
                <a:ea typeface="+mn-ea"/>
                <a:cs typeface="+mn-cs"/>
              </a:rPr>
              <a:t>*Narrative sections with an asterisk will be scored multiple times with a maximum</a:t>
            </a:r>
            <a:r>
              <a:rPr lang="en-US" sz="1200" kern="1200" baseline="0" dirty="0">
                <a:solidFill>
                  <a:schemeClr val="tx1"/>
                </a:solidFill>
                <a:effectLst/>
                <a:latin typeface="+mn-lt"/>
                <a:ea typeface="+mn-ea"/>
                <a:cs typeface="+mn-cs"/>
              </a:rPr>
              <a:t> score of 24 per service category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AFC will utilize a Consensus Review Panel Process in which all review panelists will convene to discuss their proposal review, including individual panelist scoring.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review panel will agree on a single consensus (group) score for each section. Agencies will receive a total score for each service category for which they have applied; therefore, points assigned for narrative sections completed multiple times will only count toward scoring their respective service categories. The consensus scores will be summed by AFC. </a:t>
            </a:r>
          </a:p>
          <a:p>
            <a:endParaRPr lang="en-US" dirty="0"/>
          </a:p>
        </p:txBody>
      </p:sp>
      <p:sp>
        <p:nvSpPr>
          <p:cNvPr id="4" name="Slide Number Placeholder 3"/>
          <p:cNvSpPr>
            <a:spLocks noGrp="1"/>
          </p:cNvSpPr>
          <p:nvPr>
            <p:ph type="sldNum" sz="quarter" idx="10"/>
          </p:nvPr>
        </p:nvSpPr>
        <p:spPr/>
        <p:txBody>
          <a:bodyPr/>
          <a:lstStyle/>
          <a:p>
            <a:fld id="{20562A64-D369-4C31-A80B-36973CF8CC75}" type="slidenum">
              <a:rPr lang="en-US" smtClean="0"/>
              <a:pPr/>
              <a:t>29</a:t>
            </a:fld>
            <a:endParaRPr lang="en-US" dirty="0"/>
          </a:p>
        </p:txBody>
      </p:sp>
    </p:spTree>
    <p:extLst>
      <p:ext uri="{BB962C8B-B14F-4D97-AF65-F5344CB8AC3E}">
        <p14:creationId xmlns:p14="http://schemas.microsoft.com/office/powerpoint/2010/main" val="3020466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Freddie</a:t>
            </a:r>
          </a:p>
        </p:txBody>
      </p:sp>
      <p:sp>
        <p:nvSpPr>
          <p:cNvPr id="4" name="Slide Number Placeholder 3"/>
          <p:cNvSpPr>
            <a:spLocks noGrp="1"/>
          </p:cNvSpPr>
          <p:nvPr>
            <p:ph type="sldNum" sz="quarter" idx="5"/>
          </p:nvPr>
        </p:nvSpPr>
        <p:spPr/>
        <p:txBody>
          <a:bodyPr/>
          <a:lstStyle/>
          <a:p>
            <a:fld id="{D99AE7AF-556B-4CE0-B0F5-FE9B9246ECF7}" type="slidenum">
              <a:rPr lang="en-US" smtClean="0"/>
              <a:t>3</a:t>
            </a:fld>
            <a:endParaRPr lang="en-US" dirty="0"/>
          </a:p>
        </p:txBody>
      </p:sp>
    </p:spTree>
    <p:extLst>
      <p:ext uri="{BB962C8B-B14F-4D97-AF65-F5344CB8AC3E}">
        <p14:creationId xmlns:p14="http://schemas.microsoft.com/office/powerpoint/2010/main" val="1798910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a:t>
            </a:r>
          </a:p>
        </p:txBody>
      </p:sp>
      <p:sp>
        <p:nvSpPr>
          <p:cNvPr id="4" name="Slide Number Placeholder 3"/>
          <p:cNvSpPr>
            <a:spLocks noGrp="1"/>
          </p:cNvSpPr>
          <p:nvPr>
            <p:ph type="sldNum" sz="quarter" idx="5"/>
          </p:nvPr>
        </p:nvSpPr>
        <p:spPr/>
        <p:txBody>
          <a:bodyPr/>
          <a:lstStyle/>
          <a:p>
            <a:fld id="{D99AE7AF-556B-4CE0-B0F5-FE9B9246ECF7}" type="slidenum">
              <a:rPr lang="en-US" smtClean="0"/>
              <a:t>30</a:t>
            </a:fld>
            <a:endParaRPr lang="en-US" dirty="0"/>
          </a:p>
        </p:txBody>
      </p:sp>
    </p:spTree>
    <p:extLst>
      <p:ext uri="{BB962C8B-B14F-4D97-AF65-F5344CB8AC3E}">
        <p14:creationId xmlns:p14="http://schemas.microsoft.com/office/powerpoint/2010/main" val="66610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Freddie</a:t>
            </a:r>
          </a:p>
        </p:txBody>
      </p:sp>
      <p:sp>
        <p:nvSpPr>
          <p:cNvPr id="4" name="Slide Number Placeholder 3"/>
          <p:cNvSpPr>
            <a:spLocks noGrp="1"/>
          </p:cNvSpPr>
          <p:nvPr>
            <p:ph type="sldNum" sz="quarter" idx="10"/>
          </p:nvPr>
        </p:nvSpPr>
        <p:spPr/>
        <p:txBody>
          <a:bodyPr/>
          <a:lstStyle/>
          <a:p>
            <a:fld id="{20562A64-D369-4C31-A80B-36973CF8CC7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Freddie</a:t>
            </a:r>
          </a:p>
        </p:txBody>
      </p:sp>
      <p:sp>
        <p:nvSpPr>
          <p:cNvPr id="4" name="Slide Number Placeholder 3"/>
          <p:cNvSpPr>
            <a:spLocks noGrp="1"/>
          </p:cNvSpPr>
          <p:nvPr>
            <p:ph type="sldNum" sz="quarter" idx="10"/>
          </p:nvPr>
        </p:nvSpPr>
        <p:spPr/>
        <p:txBody>
          <a:bodyPr/>
          <a:lstStyle/>
          <a:p>
            <a:fld id="{20562A64-D369-4C31-A80B-36973CF8CC75}"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Freddie</a:t>
            </a:r>
          </a:p>
        </p:txBody>
      </p:sp>
      <p:sp>
        <p:nvSpPr>
          <p:cNvPr id="4" name="Slide Number Placeholder 3"/>
          <p:cNvSpPr>
            <a:spLocks noGrp="1"/>
          </p:cNvSpPr>
          <p:nvPr>
            <p:ph type="sldNum" sz="quarter" idx="5"/>
          </p:nvPr>
        </p:nvSpPr>
        <p:spPr/>
        <p:txBody>
          <a:bodyPr/>
          <a:lstStyle/>
          <a:p>
            <a:fld id="{D99AE7AF-556B-4CE0-B0F5-FE9B9246ECF7}" type="slidenum">
              <a:rPr lang="en-US" smtClean="0"/>
              <a:t>4</a:t>
            </a:fld>
            <a:endParaRPr lang="en-US" dirty="0"/>
          </a:p>
        </p:txBody>
      </p:sp>
    </p:spTree>
    <p:extLst>
      <p:ext uri="{BB962C8B-B14F-4D97-AF65-F5344CB8AC3E}">
        <p14:creationId xmlns:p14="http://schemas.microsoft.com/office/powerpoint/2010/main" val="224943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Lakethia</a:t>
            </a:r>
          </a:p>
        </p:txBody>
      </p:sp>
      <p:sp>
        <p:nvSpPr>
          <p:cNvPr id="4" name="Slide Number Placeholder 3"/>
          <p:cNvSpPr>
            <a:spLocks noGrp="1"/>
          </p:cNvSpPr>
          <p:nvPr>
            <p:ph type="sldNum" sz="quarter" idx="5"/>
          </p:nvPr>
        </p:nvSpPr>
        <p:spPr/>
        <p:txBody>
          <a:bodyPr/>
          <a:lstStyle/>
          <a:p>
            <a:fld id="{D99AE7AF-556B-4CE0-B0F5-FE9B9246ECF7}" type="slidenum">
              <a:rPr lang="en-US" smtClean="0"/>
              <a:t>5</a:t>
            </a:fld>
            <a:endParaRPr lang="en-US" dirty="0"/>
          </a:p>
        </p:txBody>
      </p:sp>
    </p:spTree>
    <p:extLst>
      <p:ext uri="{BB962C8B-B14F-4D97-AF65-F5344CB8AC3E}">
        <p14:creationId xmlns:p14="http://schemas.microsoft.com/office/powerpoint/2010/main" val="389902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Lakethia</a:t>
            </a:r>
          </a:p>
        </p:txBody>
      </p:sp>
      <p:sp>
        <p:nvSpPr>
          <p:cNvPr id="4" name="Slide Number Placeholder 3"/>
          <p:cNvSpPr>
            <a:spLocks noGrp="1"/>
          </p:cNvSpPr>
          <p:nvPr>
            <p:ph type="sldNum" sz="quarter" idx="5"/>
          </p:nvPr>
        </p:nvSpPr>
        <p:spPr/>
        <p:txBody>
          <a:bodyPr/>
          <a:lstStyle/>
          <a:p>
            <a:fld id="{D99AE7AF-556B-4CE0-B0F5-FE9B9246ECF7}" type="slidenum">
              <a:rPr lang="en-US" smtClean="0"/>
              <a:t>6</a:t>
            </a:fld>
            <a:endParaRPr lang="en-US" dirty="0"/>
          </a:p>
        </p:txBody>
      </p:sp>
    </p:spTree>
    <p:extLst>
      <p:ext uri="{BB962C8B-B14F-4D97-AF65-F5344CB8AC3E}">
        <p14:creationId xmlns:p14="http://schemas.microsoft.com/office/powerpoint/2010/main" val="199096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Freddie</a:t>
            </a:r>
          </a:p>
        </p:txBody>
      </p:sp>
      <p:sp>
        <p:nvSpPr>
          <p:cNvPr id="4" name="Slide Number Placeholder 3"/>
          <p:cNvSpPr>
            <a:spLocks noGrp="1"/>
          </p:cNvSpPr>
          <p:nvPr>
            <p:ph type="sldNum" sz="quarter" idx="5"/>
          </p:nvPr>
        </p:nvSpPr>
        <p:spPr/>
        <p:txBody>
          <a:bodyPr/>
          <a:lstStyle/>
          <a:p>
            <a:fld id="{D99AE7AF-556B-4CE0-B0F5-FE9B9246ECF7}" type="slidenum">
              <a:rPr lang="en-US" smtClean="0"/>
              <a:t>7</a:t>
            </a:fld>
            <a:endParaRPr lang="en-US" dirty="0"/>
          </a:p>
        </p:txBody>
      </p:sp>
    </p:spTree>
    <p:extLst>
      <p:ext uri="{BB962C8B-B14F-4D97-AF65-F5344CB8AC3E}">
        <p14:creationId xmlns:p14="http://schemas.microsoft.com/office/powerpoint/2010/main" val="243965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r>
              <a:rPr lang="en-US" dirty="0"/>
              <a:t>Approximately $8.8 million will be distributed through this funding opportunity. Service category definitions are documented in the Funded Service Category Requirements section (Appendix A). Funding levels will be based on identified need and service gaps, as well as current service utilization and projected gaps in services.</a:t>
            </a:r>
          </a:p>
          <a:p>
            <a:endParaRPr lang="en-US" dirty="0"/>
          </a:p>
          <a:p>
            <a:endParaRPr lang="en-US" dirty="0"/>
          </a:p>
        </p:txBody>
      </p:sp>
      <p:sp>
        <p:nvSpPr>
          <p:cNvPr id="4" name="Slide Number Placeholder 3"/>
          <p:cNvSpPr>
            <a:spLocks noGrp="1"/>
          </p:cNvSpPr>
          <p:nvPr>
            <p:ph type="sldNum" sz="quarter" idx="10"/>
          </p:nvPr>
        </p:nvSpPr>
        <p:spPr/>
        <p:txBody>
          <a:bodyPr/>
          <a:lstStyle/>
          <a:p>
            <a:fld id="{20562A64-D369-4C31-A80B-36973CF8CC75}" type="slidenum">
              <a:rPr lang="en-US" smtClean="0"/>
              <a:pPr/>
              <a:t>8</a:t>
            </a:fld>
            <a:endParaRPr lang="en-US" dirty="0"/>
          </a:p>
        </p:txBody>
      </p:sp>
    </p:spTree>
    <p:extLst>
      <p:ext uri="{BB962C8B-B14F-4D97-AF65-F5344CB8AC3E}">
        <p14:creationId xmlns:p14="http://schemas.microsoft.com/office/powerpoint/2010/main" val="1552326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Angela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AFC anticipates announcing contract awards on December 1, 2022. Funding cycles for successful Ryan White Part A applicants will begin March 1, 2023, and for successfully awarded Part B applicants on April 1, 2023. Awards will be for a minimum of three years unless an agency fails to meet service delivery requirements.</a:t>
            </a:r>
          </a:p>
        </p:txBody>
      </p:sp>
      <p:sp>
        <p:nvSpPr>
          <p:cNvPr id="4" name="Slide Number Placeholder 3"/>
          <p:cNvSpPr>
            <a:spLocks noGrp="1"/>
          </p:cNvSpPr>
          <p:nvPr>
            <p:ph type="sldNum" sz="quarter" idx="10"/>
          </p:nvPr>
        </p:nvSpPr>
        <p:spPr/>
        <p:txBody>
          <a:bodyPr/>
          <a:lstStyle/>
          <a:p>
            <a:fld id="{20562A64-D369-4C31-A80B-36973CF8CC75}" type="slidenum">
              <a:rPr lang="en-US" smtClean="0"/>
              <a:pPr/>
              <a:t>9</a:t>
            </a:fld>
            <a:endParaRPr lang="en-US" dirty="0"/>
          </a:p>
        </p:txBody>
      </p:sp>
    </p:spTree>
    <p:extLst>
      <p:ext uri="{BB962C8B-B14F-4D97-AF65-F5344CB8AC3E}">
        <p14:creationId xmlns:p14="http://schemas.microsoft.com/office/powerpoint/2010/main" val="2976909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17AF-DC0A-4773-A74E-3E40E1090BB1}"/>
              </a:ext>
            </a:extLst>
          </p:cNvPr>
          <p:cNvSpPr>
            <a:spLocks noGrp="1"/>
          </p:cNvSpPr>
          <p:nvPr>
            <p:ph type="ctrTitle"/>
          </p:nvPr>
        </p:nvSpPr>
        <p:spPr>
          <a:xfrm>
            <a:off x="1524000" y="21954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1951363-D4CC-4BE4-AC01-A396FF8C149F}"/>
              </a:ext>
            </a:extLst>
          </p:cNvPr>
          <p:cNvSpPr>
            <a:spLocks noGrp="1"/>
          </p:cNvSpPr>
          <p:nvPr>
            <p:ph type="subTitle" idx="1"/>
          </p:nvPr>
        </p:nvSpPr>
        <p:spPr>
          <a:xfrm>
            <a:off x="1524000" y="4675138"/>
            <a:ext cx="9144000" cy="9749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92D048C1-76C2-4FD5-AAE6-03C66402231E}"/>
              </a:ext>
            </a:extLst>
          </p:cNvPr>
          <p:cNvSpPr>
            <a:spLocks noGrp="1"/>
          </p:cNvSpPr>
          <p:nvPr>
            <p:ph type="ftr" sz="quarter" idx="11"/>
          </p:nvPr>
        </p:nvSpPr>
        <p:spPr>
          <a:xfrm>
            <a:off x="-270424" y="6459438"/>
            <a:ext cx="12732848" cy="365125"/>
          </a:xfrm>
          <a:prstGeom prst="rect">
            <a:avLst/>
          </a:prstGeom>
        </p:spPr>
        <p:txBody>
          <a:bodyPr/>
          <a:lstStyle>
            <a:lvl1pPr>
              <a:defRPr sz="1200">
                <a:solidFill>
                  <a:schemeClr val="bg1"/>
                </a:solidFill>
              </a:defRPr>
            </a:lvl1pPr>
          </a:lstStyle>
          <a:p>
            <a:r>
              <a:rPr lang="en-US" spc="100" dirty="0">
                <a:ea typeface="Verdana" panose="020B0604030504040204" pitchFamily="34" charset="0"/>
                <a:cs typeface="Verdana" panose="020B0604030504040204" pitchFamily="34" charset="0"/>
              </a:rPr>
              <a:t>200 W MONROE ST.  |  SUITE 1150  |  CHICAGO, IL 60606-5075 | TEL 312-922-2322 | FAX 312-922-2916 | AIDSCHICAGO.ORG</a:t>
            </a:r>
          </a:p>
          <a:p>
            <a:endParaRPr lang="en-US" sz="1400" dirty="0"/>
          </a:p>
        </p:txBody>
      </p:sp>
      <p:pic>
        <p:nvPicPr>
          <p:cNvPr id="7" name="Picture 6" descr="A close up of a sign&#10;&#10;Description automatically generated">
            <a:extLst>
              <a:ext uri="{FF2B5EF4-FFF2-40B4-BE49-F238E27FC236}">
                <a16:creationId xmlns:a16="http://schemas.microsoft.com/office/drawing/2014/main" id="{CD823014-3E76-4D4C-924E-6994CF0D5E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2378" y="0"/>
            <a:ext cx="5527245" cy="3023337"/>
          </a:xfrm>
          <a:prstGeom prst="rect">
            <a:avLst/>
          </a:prstGeom>
        </p:spPr>
      </p:pic>
      <p:sp>
        <p:nvSpPr>
          <p:cNvPr id="10" name="Rectangle 9">
            <a:extLst>
              <a:ext uri="{FF2B5EF4-FFF2-40B4-BE49-F238E27FC236}">
                <a16:creationId xmlns:a16="http://schemas.microsoft.com/office/drawing/2014/main" id="{2891AB54-8AA1-4C0A-A426-7219241C773D}"/>
              </a:ext>
            </a:extLst>
          </p:cNvPr>
          <p:cNvSpPr/>
          <p:nvPr userDrawn="1"/>
        </p:nvSpPr>
        <p:spPr>
          <a:xfrm>
            <a:off x="0" y="5883087"/>
            <a:ext cx="12416589" cy="974913"/>
          </a:xfrm>
          <a:prstGeom prst="rect">
            <a:avLst/>
          </a:prstGeom>
          <a:solidFill>
            <a:srgbClr val="AD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C7D562AE-D263-4481-B982-1C0AB64E8674}"/>
              </a:ext>
            </a:extLst>
          </p:cNvPr>
          <p:cNvSpPr txBox="1">
            <a:spLocks/>
          </p:cNvSpPr>
          <p:nvPr userDrawn="1"/>
        </p:nvSpPr>
        <p:spPr>
          <a:xfrm>
            <a:off x="209693" y="6346825"/>
            <a:ext cx="11772614" cy="36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Intro Black" panose="020000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spc="100" dirty="0">
                <a:solidFill>
                  <a:schemeClr val="bg1"/>
                </a:solidFill>
                <a:effectLst/>
                <a:latin typeface="Intro Black" panose="02000000000000000000" pitchFamily="50" charset="0"/>
                <a:ea typeface="Verdana" panose="020B0604030504040204" pitchFamily="34" charset="0"/>
                <a:cs typeface="Verdana" panose="020B0604030504040204" pitchFamily="34" charset="0"/>
              </a:rPr>
              <a:t>200 W MONROE ST.  |  SUITE 1150  |  CHICAGO, IL 60606-5075 | TEL 312-922-2322 | FAX 312-922-2916 | AIDSCHICAGO.ORG</a:t>
            </a:r>
          </a:p>
          <a:p>
            <a:pPr algn="ctr"/>
            <a:endParaRPr lang="en-US" sz="1200" spc="100" dirty="0">
              <a:solidFill>
                <a:schemeClr val="bg1"/>
              </a:solidFill>
              <a:ea typeface="Verdana" panose="020B0604030504040204" pitchFamily="34" charset="0"/>
              <a:cs typeface="Verdana" panose="020B0604030504040204" pitchFamily="34" charset="0"/>
            </a:endParaRPr>
          </a:p>
          <a:p>
            <a:pPr algn="ctr"/>
            <a:endParaRPr lang="en-US" sz="1000" dirty="0">
              <a:solidFill>
                <a:schemeClr val="bg1"/>
              </a:solidFill>
            </a:endParaRPr>
          </a:p>
        </p:txBody>
      </p:sp>
    </p:spTree>
    <p:extLst>
      <p:ext uri="{BB962C8B-B14F-4D97-AF65-F5344CB8AC3E}">
        <p14:creationId xmlns:p14="http://schemas.microsoft.com/office/powerpoint/2010/main" val="424876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77300-C049-4440-8868-2CC18D633570}"/>
              </a:ext>
            </a:extLst>
          </p:cNvPr>
          <p:cNvSpPr>
            <a:spLocks noGrp="1"/>
          </p:cNvSpPr>
          <p:nvPr>
            <p:ph type="title"/>
          </p:nvPr>
        </p:nvSpPr>
        <p:spPr>
          <a:xfrm>
            <a:off x="515067" y="365126"/>
            <a:ext cx="10515600" cy="779462"/>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0F93B4-43C3-46D5-91D4-0EAB7044542B}"/>
              </a:ext>
            </a:extLst>
          </p:cNvPr>
          <p:cNvSpPr>
            <a:spLocks noGrp="1"/>
          </p:cNvSpPr>
          <p:nvPr>
            <p:ph idx="1"/>
          </p:nvPr>
        </p:nvSpPr>
        <p:spPr>
          <a:xfrm>
            <a:off x="515067" y="1361288"/>
            <a:ext cx="10515600" cy="4543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255BBA04-F75C-41F0-A3F5-845232AF8E20}"/>
              </a:ext>
            </a:extLst>
          </p:cNvPr>
          <p:cNvSpPr txBox="1">
            <a:spLocks/>
          </p:cNvSpPr>
          <p:nvPr userDrawn="1"/>
        </p:nvSpPr>
        <p:spPr>
          <a:xfrm>
            <a:off x="2062556" y="6103753"/>
            <a:ext cx="653428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Intro Black" panose="020000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spc="100" dirty="0">
                <a:ea typeface="Verdana" panose="020B0604030504040204" pitchFamily="34" charset="0"/>
                <a:cs typeface="Verdana" panose="020B0604030504040204" pitchFamily="34" charset="0"/>
              </a:rPr>
              <a:t>Footer</a:t>
            </a:r>
          </a:p>
          <a:p>
            <a:endParaRPr lang="en-US" dirty="0"/>
          </a:p>
        </p:txBody>
      </p:sp>
      <p:sp>
        <p:nvSpPr>
          <p:cNvPr id="10" name="Date Placeholder 3">
            <a:extLst>
              <a:ext uri="{FF2B5EF4-FFF2-40B4-BE49-F238E27FC236}">
                <a16:creationId xmlns:a16="http://schemas.microsoft.com/office/drawing/2014/main" id="{AC41E975-BAEE-4BCB-9437-BB24EB8570B7}"/>
              </a:ext>
            </a:extLst>
          </p:cNvPr>
          <p:cNvSpPr txBox="1">
            <a:spLocks/>
          </p:cNvSpPr>
          <p:nvPr userDrawn="1"/>
        </p:nvSpPr>
        <p:spPr>
          <a:xfrm>
            <a:off x="515067" y="6103753"/>
            <a:ext cx="1547489" cy="365125"/>
          </a:xfrm>
          <a:prstGeom prst="rect">
            <a:avLst/>
          </a:prstGeom>
        </p:spPr>
        <p:txBody>
          <a:bodyPr/>
          <a:lstStyle>
            <a:defPPr>
              <a:defRPr lang="en-US"/>
            </a:defPPr>
            <a:lvl1pPr marL="0" algn="l" defTabSz="914400" rtl="0" eaLnBrk="1" latinLnBrk="0" hangingPunct="1">
              <a:defRPr sz="1400" kern="1200">
                <a:solidFill>
                  <a:schemeClr val="bg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13CC0-E0B0-49D7-B800-6D702541DD7C}" type="datetimeFigureOut">
              <a:rPr lang="en-US" smtClean="0"/>
              <a:pPr/>
              <a:t>1/5/2026</a:t>
            </a:fld>
            <a:endParaRPr lang="en-US" dirty="0"/>
          </a:p>
        </p:txBody>
      </p:sp>
      <p:sp>
        <p:nvSpPr>
          <p:cNvPr id="11" name="Rectangle 10">
            <a:extLst>
              <a:ext uri="{FF2B5EF4-FFF2-40B4-BE49-F238E27FC236}">
                <a16:creationId xmlns:a16="http://schemas.microsoft.com/office/drawing/2014/main" id="{DCAB9366-5BE3-4873-A564-04E4975306E2}"/>
              </a:ext>
            </a:extLst>
          </p:cNvPr>
          <p:cNvSpPr/>
          <p:nvPr userDrawn="1"/>
        </p:nvSpPr>
        <p:spPr>
          <a:xfrm>
            <a:off x="0" y="6043290"/>
            <a:ext cx="12192000" cy="814709"/>
          </a:xfrm>
          <a:prstGeom prst="rect">
            <a:avLst/>
          </a:prstGeom>
          <a:solidFill>
            <a:srgbClr val="AD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3" name="Picture 12" descr="A picture containing drawing&#10;&#10;Description automatically generated">
            <a:extLst>
              <a:ext uri="{FF2B5EF4-FFF2-40B4-BE49-F238E27FC236}">
                <a16:creationId xmlns:a16="http://schemas.microsoft.com/office/drawing/2014/main" id="{86FADE6D-71DA-42F7-9013-7FCA7096C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3419" y="6107744"/>
            <a:ext cx="1262792" cy="685800"/>
          </a:xfrm>
          <a:prstGeom prst="rect">
            <a:avLst/>
          </a:prstGeom>
        </p:spPr>
      </p:pic>
      <p:sp>
        <p:nvSpPr>
          <p:cNvPr id="16" name="Slide Number Placeholder 5">
            <a:extLst>
              <a:ext uri="{FF2B5EF4-FFF2-40B4-BE49-F238E27FC236}">
                <a16:creationId xmlns:a16="http://schemas.microsoft.com/office/drawing/2014/main" id="{301D0C56-A3B3-4EFA-B946-E977F73B7B66}"/>
              </a:ext>
            </a:extLst>
          </p:cNvPr>
          <p:cNvSpPr txBox="1">
            <a:spLocks/>
          </p:cNvSpPr>
          <p:nvPr userDrawn="1"/>
        </p:nvSpPr>
        <p:spPr>
          <a:xfrm>
            <a:off x="243471" y="6268082"/>
            <a:ext cx="602152" cy="365125"/>
          </a:xfrm>
          <a:prstGeom prst="rect">
            <a:avLst/>
          </a:prstGeom>
        </p:spPr>
        <p:txBody>
          <a:bodyPr/>
          <a:lstStyle>
            <a:defPPr>
              <a:defRPr lang="en-US"/>
            </a:defPPr>
            <a:lvl1pPr marL="0" algn="l" defTabSz="914400" rtl="0" eaLnBrk="1" latinLnBrk="0" hangingPunct="1">
              <a:defRPr sz="1400" kern="1200">
                <a:solidFill>
                  <a:schemeClr val="bg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70309-0094-4DDD-B319-53EA62AD7CBA}" type="slidenum">
              <a:rPr lang="en-US" smtClean="0"/>
              <a:pPr/>
              <a:t>‹#›</a:t>
            </a:fld>
            <a:endParaRPr lang="en-US" dirty="0"/>
          </a:p>
        </p:txBody>
      </p:sp>
    </p:spTree>
    <p:extLst>
      <p:ext uri="{BB962C8B-B14F-4D97-AF65-F5344CB8AC3E}">
        <p14:creationId xmlns:p14="http://schemas.microsoft.com/office/powerpoint/2010/main" val="8138074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70E7-1C29-44E8-A082-E68093E9E40F}"/>
              </a:ext>
            </a:extLst>
          </p:cNvPr>
          <p:cNvSpPr>
            <a:spLocks noGrp="1"/>
          </p:cNvSpPr>
          <p:nvPr>
            <p:ph type="title"/>
          </p:nvPr>
        </p:nvSpPr>
        <p:spPr>
          <a:xfrm>
            <a:off x="831850" y="1139108"/>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1EED7C-667E-4BCF-9ABC-797C7EB0BE10}"/>
              </a:ext>
            </a:extLst>
          </p:cNvPr>
          <p:cNvSpPr>
            <a:spLocks noGrp="1"/>
          </p:cNvSpPr>
          <p:nvPr>
            <p:ph type="body" idx="1"/>
          </p:nvPr>
        </p:nvSpPr>
        <p:spPr>
          <a:xfrm>
            <a:off x="831850" y="4018833"/>
            <a:ext cx="10515600" cy="1500187"/>
          </a:xfrm>
        </p:spPr>
        <p:txBody>
          <a:bodyPr/>
          <a:lstStyle>
            <a:lvl1pPr marL="0" indent="0">
              <a:buNone/>
              <a:defRPr sz="2400">
                <a:solidFill>
                  <a:srgbClr val="91C49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a:extLst>
              <a:ext uri="{FF2B5EF4-FFF2-40B4-BE49-F238E27FC236}">
                <a16:creationId xmlns:a16="http://schemas.microsoft.com/office/drawing/2014/main" id="{074A440E-46E2-409C-9891-8CA074545448}"/>
              </a:ext>
            </a:extLst>
          </p:cNvPr>
          <p:cNvSpPr txBox="1">
            <a:spLocks/>
          </p:cNvSpPr>
          <p:nvPr userDrawn="1"/>
        </p:nvSpPr>
        <p:spPr>
          <a:xfrm>
            <a:off x="2062556" y="6194848"/>
            <a:ext cx="653428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Intro Black" panose="020000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spc="100" dirty="0">
                <a:ea typeface="Verdana" panose="020B0604030504040204" pitchFamily="34" charset="0"/>
                <a:cs typeface="Verdana" panose="020B0604030504040204" pitchFamily="34" charset="0"/>
              </a:rPr>
              <a:t>Footer</a:t>
            </a:r>
          </a:p>
          <a:p>
            <a:endParaRPr lang="en-US" dirty="0"/>
          </a:p>
        </p:txBody>
      </p:sp>
      <p:sp>
        <p:nvSpPr>
          <p:cNvPr id="12" name="Rectangle 11">
            <a:extLst>
              <a:ext uri="{FF2B5EF4-FFF2-40B4-BE49-F238E27FC236}">
                <a16:creationId xmlns:a16="http://schemas.microsoft.com/office/drawing/2014/main" id="{B0C9E2E7-C6BF-4057-899F-4FAAB9270FF2}"/>
              </a:ext>
            </a:extLst>
          </p:cNvPr>
          <p:cNvSpPr/>
          <p:nvPr userDrawn="1"/>
        </p:nvSpPr>
        <p:spPr>
          <a:xfrm>
            <a:off x="0" y="6043290"/>
            <a:ext cx="12192000" cy="814709"/>
          </a:xfrm>
          <a:prstGeom prst="rect">
            <a:avLst/>
          </a:prstGeom>
          <a:solidFill>
            <a:srgbClr val="AD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3" name="Picture 12" descr="A picture containing drawing&#10;&#10;Description automatically generated">
            <a:extLst>
              <a:ext uri="{FF2B5EF4-FFF2-40B4-BE49-F238E27FC236}">
                <a16:creationId xmlns:a16="http://schemas.microsoft.com/office/drawing/2014/main" id="{1CA42E20-042F-43C5-88AC-87EDB52E7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3419" y="6107744"/>
            <a:ext cx="1262792" cy="685800"/>
          </a:xfrm>
          <a:prstGeom prst="rect">
            <a:avLst/>
          </a:prstGeom>
        </p:spPr>
      </p:pic>
      <p:sp>
        <p:nvSpPr>
          <p:cNvPr id="14" name="Slide Number Placeholder 5">
            <a:extLst>
              <a:ext uri="{FF2B5EF4-FFF2-40B4-BE49-F238E27FC236}">
                <a16:creationId xmlns:a16="http://schemas.microsoft.com/office/drawing/2014/main" id="{9B6F51A9-B31B-4DD7-85A2-F735ADF24427}"/>
              </a:ext>
            </a:extLst>
          </p:cNvPr>
          <p:cNvSpPr txBox="1">
            <a:spLocks/>
          </p:cNvSpPr>
          <p:nvPr userDrawn="1"/>
        </p:nvSpPr>
        <p:spPr>
          <a:xfrm>
            <a:off x="243471" y="6268082"/>
            <a:ext cx="602152" cy="365125"/>
          </a:xfrm>
          <a:prstGeom prst="rect">
            <a:avLst/>
          </a:prstGeom>
        </p:spPr>
        <p:txBody>
          <a:bodyPr/>
          <a:lstStyle>
            <a:defPPr>
              <a:defRPr lang="en-US"/>
            </a:defPPr>
            <a:lvl1pPr marL="0" algn="l" defTabSz="914400" rtl="0" eaLnBrk="1" latinLnBrk="0" hangingPunct="1">
              <a:defRPr sz="1400" kern="1200">
                <a:solidFill>
                  <a:schemeClr val="bg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70309-0094-4DDD-B319-53EA62AD7CBA}" type="slidenum">
              <a:rPr lang="en-US" smtClean="0"/>
              <a:pPr/>
              <a:t>‹#›</a:t>
            </a:fld>
            <a:endParaRPr lang="en-US" dirty="0"/>
          </a:p>
        </p:txBody>
      </p:sp>
    </p:spTree>
    <p:extLst>
      <p:ext uri="{BB962C8B-B14F-4D97-AF65-F5344CB8AC3E}">
        <p14:creationId xmlns:p14="http://schemas.microsoft.com/office/powerpoint/2010/main" val="51295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45BD-9ABD-40D1-A01A-BEF5A564490D}"/>
              </a:ext>
            </a:extLst>
          </p:cNvPr>
          <p:cNvSpPr>
            <a:spLocks noGrp="1"/>
          </p:cNvSpPr>
          <p:nvPr>
            <p:ph type="title"/>
          </p:nvPr>
        </p:nvSpPr>
        <p:spPr>
          <a:xfrm>
            <a:off x="515067" y="365126"/>
            <a:ext cx="10515600" cy="502210"/>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898C87A-3D96-4F8D-BE42-C4D4D875AFDF}"/>
              </a:ext>
            </a:extLst>
          </p:cNvPr>
          <p:cNvSpPr>
            <a:spLocks noGrp="1"/>
          </p:cNvSpPr>
          <p:nvPr>
            <p:ph sz="half" idx="1"/>
          </p:nvPr>
        </p:nvSpPr>
        <p:spPr>
          <a:xfrm>
            <a:off x="838200" y="1092129"/>
            <a:ext cx="5181600" cy="442864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E0151F3-1188-440F-AF69-BCB106BE81DF}"/>
              </a:ext>
            </a:extLst>
          </p:cNvPr>
          <p:cNvSpPr>
            <a:spLocks noGrp="1"/>
          </p:cNvSpPr>
          <p:nvPr>
            <p:ph sz="half" idx="2"/>
          </p:nvPr>
        </p:nvSpPr>
        <p:spPr>
          <a:xfrm>
            <a:off x="6172200" y="1092129"/>
            <a:ext cx="5181600" cy="442864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B6D08229-0017-4F13-96E2-BCC375079662}"/>
              </a:ext>
            </a:extLst>
          </p:cNvPr>
          <p:cNvSpPr/>
          <p:nvPr userDrawn="1"/>
        </p:nvSpPr>
        <p:spPr>
          <a:xfrm>
            <a:off x="0" y="6043290"/>
            <a:ext cx="12192000" cy="814709"/>
          </a:xfrm>
          <a:prstGeom prst="rect">
            <a:avLst/>
          </a:prstGeom>
          <a:solidFill>
            <a:srgbClr val="AD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2" name="Picture 11" descr="A picture containing drawing&#10;&#10;Description automatically generated">
            <a:extLst>
              <a:ext uri="{FF2B5EF4-FFF2-40B4-BE49-F238E27FC236}">
                <a16:creationId xmlns:a16="http://schemas.microsoft.com/office/drawing/2014/main" id="{B8827B60-12E3-4EBE-96E8-A9DD43B0D0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3419" y="6107744"/>
            <a:ext cx="1262792" cy="685800"/>
          </a:xfrm>
          <a:prstGeom prst="rect">
            <a:avLst/>
          </a:prstGeom>
        </p:spPr>
      </p:pic>
      <p:sp>
        <p:nvSpPr>
          <p:cNvPr id="13" name="Slide Number Placeholder 5">
            <a:extLst>
              <a:ext uri="{FF2B5EF4-FFF2-40B4-BE49-F238E27FC236}">
                <a16:creationId xmlns:a16="http://schemas.microsoft.com/office/drawing/2014/main" id="{9FE61206-F6FF-405D-A691-705BE067ECB8}"/>
              </a:ext>
            </a:extLst>
          </p:cNvPr>
          <p:cNvSpPr txBox="1">
            <a:spLocks/>
          </p:cNvSpPr>
          <p:nvPr userDrawn="1"/>
        </p:nvSpPr>
        <p:spPr>
          <a:xfrm>
            <a:off x="243471" y="6268082"/>
            <a:ext cx="602152" cy="365125"/>
          </a:xfrm>
          <a:prstGeom prst="rect">
            <a:avLst/>
          </a:prstGeom>
        </p:spPr>
        <p:txBody>
          <a:bodyPr/>
          <a:lstStyle>
            <a:defPPr>
              <a:defRPr lang="en-US"/>
            </a:defPPr>
            <a:lvl1pPr marL="0" algn="l" defTabSz="914400" rtl="0" eaLnBrk="1" latinLnBrk="0" hangingPunct="1">
              <a:defRPr sz="1400" kern="1200">
                <a:solidFill>
                  <a:schemeClr val="bg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70309-0094-4DDD-B319-53EA62AD7CBA}" type="slidenum">
              <a:rPr lang="en-US" smtClean="0"/>
              <a:pPr/>
              <a:t>‹#›</a:t>
            </a:fld>
            <a:endParaRPr lang="en-US" dirty="0"/>
          </a:p>
        </p:txBody>
      </p:sp>
    </p:spTree>
    <p:extLst>
      <p:ext uri="{BB962C8B-B14F-4D97-AF65-F5344CB8AC3E}">
        <p14:creationId xmlns:p14="http://schemas.microsoft.com/office/powerpoint/2010/main" val="424304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95B2-E595-435C-9BA3-C836631D2C83}"/>
              </a:ext>
            </a:extLst>
          </p:cNvPr>
          <p:cNvSpPr>
            <a:spLocks noGrp="1"/>
          </p:cNvSpPr>
          <p:nvPr>
            <p:ph type="title"/>
          </p:nvPr>
        </p:nvSpPr>
        <p:spPr>
          <a:xfrm>
            <a:off x="369794" y="365126"/>
            <a:ext cx="10985594" cy="65927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F01F86C-8816-44D7-A5BC-317476406FA6}"/>
              </a:ext>
            </a:extLst>
          </p:cNvPr>
          <p:cNvSpPr>
            <a:spLocks noGrp="1"/>
          </p:cNvSpPr>
          <p:nvPr>
            <p:ph type="body" idx="1"/>
          </p:nvPr>
        </p:nvSpPr>
        <p:spPr>
          <a:xfrm>
            <a:off x="839788" y="1179277"/>
            <a:ext cx="5157787" cy="333518"/>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FDB854-40CE-4D12-B440-2223865E2547}"/>
              </a:ext>
            </a:extLst>
          </p:cNvPr>
          <p:cNvSpPr>
            <a:spLocks noGrp="1"/>
          </p:cNvSpPr>
          <p:nvPr>
            <p:ph sz="half" idx="2"/>
          </p:nvPr>
        </p:nvSpPr>
        <p:spPr>
          <a:xfrm>
            <a:off x="839788" y="1620371"/>
            <a:ext cx="5157787" cy="4141492"/>
          </a:xfrm>
        </p:spPr>
        <p:txBody>
          <a:bodyPr>
            <a:normAutofit/>
          </a:bodyPr>
          <a:lstStyle>
            <a:lvl1pPr>
              <a:defRPr sz="2000">
                <a:solidFill>
                  <a:srgbClr val="91C499"/>
                </a:solidFill>
              </a:defRPr>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2A3D3E-7FA8-4602-9D72-70861DDC1180}"/>
              </a:ext>
            </a:extLst>
          </p:cNvPr>
          <p:cNvSpPr>
            <a:spLocks noGrp="1"/>
          </p:cNvSpPr>
          <p:nvPr>
            <p:ph type="body" sz="quarter" idx="3"/>
          </p:nvPr>
        </p:nvSpPr>
        <p:spPr>
          <a:xfrm>
            <a:off x="6172200" y="1179277"/>
            <a:ext cx="5183188" cy="333518"/>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33D41A-9D04-4145-A783-A376118A2849}"/>
              </a:ext>
            </a:extLst>
          </p:cNvPr>
          <p:cNvSpPr>
            <a:spLocks noGrp="1"/>
          </p:cNvSpPr>
          <p:nvPr>
            <p:ph sz="quarter" idx="4"/>
          </p:nvPr>
        </p:nvSpPr>
        <p:spPr>
          <a:xfrm>
            <a:off x="6172200" y="1620371"/>
            <a:ext cx="5183188" cy="4141492"/>
          </a:xfrm>
        </p:spPr>
        <p:txBody>
          <a:bodyPr>
            <a:normAutofit/>
          </a:bodyPr>
          <a:lstStyle>
            <a:lvl1pPr>
              <a:defRPr sz="2000">
                <a:solidFill>
                  <a:srgbClr val="91C499"/>
                </a:solidFill>
              </a:defRPr>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E627EFF3-33C5-4B03-85B2-0175BF5C672F}"/>
              </a:ext>
            </a:extLst>
          </p:cNvPr>
          <p:cNvSpPr txBox="1">
            <a:spLocks/>
          </p:cNvSpPr>
          <p:nvPr userDrawn="1"/>
        </p:nvSpPr>
        <p:spPr>
          <a:xfrm>
            <a:off x="243471" y="6262090"/>
            <a:ext cx="602152" cy="365125"/>
          </a:xfrm>
          <a:prstGeom prst="rect">
            <a:avLst/>
          </a:prstGeom>
        </p:spPr>
        <p:txBody>
          <a:bodyPr/>
          <a:lstStyle>
            <a:defPPr>
              <a:defRPr lang="en-US"/>
            </a:defPPr>
            <a:lvl1pPr marL="0" algn="l" defTabSz="914400" rtl="0" eaLnBrk="1" latinLnBrk="0" hangingPunct="1">
              <a:defRPr sz="1400" kern="1200">
                <a:solidFill>
                  <a:schemeClr val="bg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70309-0094-4DDD-B319-53EA62AD7CBA}" type="slidenum">
              <a:rPr lang="en-US" smtClean="0"/>
              <a:pPr/>
              <a:t>‹#›</a:t>
            </a:fld>
            <a:endParaRPr lang="en-US" dirty="0"/>
          </a:p>
        </p:txBody>
      </p:sp>
      <p:sp>
        <p:nvSpPr>
          <p:cNvPr id="13" name="Rectangle 12">
            <a:extLst>
              <a:ext uri="{FF2B5EF4-FFF2-40B4-BE49-F238E27FC236}">
                <a16:creationId xmlns:a16="http://schemas.microsoft.com/office/drawing/2014/main" id="{22C819D0-7B51-4937-888A-FB32C45C7A4E}"/>
              </a:ext>
            </a:extLst>
          </p:cNvPr>
          <p:cNvSpPr/>
          <p:nvPr userDrawn="1"/>
        </p:nvSpPr>
        <p:spPr>
          <a:xfrm>
            <a:off x="0" y="6043290"/>
            <a:ext cx="12192000" cy="814709"/>
          </a:xfrm>
          <a:prstGeom prst="rect">
            <a:avLst/>
          </a:prstGeom>
          <a:solidFill>
            <a:srgbClr val="AD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4" name="Picture 13" descr="A picture containing drawing&#10;&#10;Description automatically generated">
            <a:extLst>
              <a:ext uri="{FF2B5EF4-FFF2-40B4-BE49-F238E27FC236}">
                <a16:creationId xmlns:a16="http://schemas.microsoft.com/office/drawing/2014/main" id="{1AB7A270-637D-479B-85CA-010DDBC46E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3419" y="6107744"/>
            <a:ext cx="1262792" cy="685800"/>
          </a:xfrm>
          <a:prstGeom prst="rect">
            <a:avLst/>
          </a:prstGeom>
        </p:spPr>
      </p:pic>
      <p:sp>
        <p:nvSpPr>
          <p:cNvPr id="15" name="Slide Number Placeholder 5">
            <a:extLst>
              <a:ext uri="{FF2B5EF4-FFF2-40B4-BE49-F238E27FC236}">
                <a16:creationId xmlns:a16="http://schemas.microsoft.com/office/drawing/2014/main" id="{5252BC28-4045-4CA8-882E-1F22332D1A21}"/>
              </a:ext>
            </a:extLst>
          </p:cNvPr>
          <p:cNvSpPr txBox="1">
            <a:spLocks/>
          </p:cNvSpPr>
          <p:nvPr userDrawn="1"/>
        </p:nvSpPr>
        <p:spPr>
          <a:xfrm>
            <a:off x="243471" y="6268082"/>
            <a:ext cx="602152" cy="365125"/>
          </a:xfrm>
          <a:prstGeom prst="rect">
            <a:avLst/>
          </a:prstGeom>
        </p:spPr>
        <p:txBody>
          <a:bodyPr/>
          <a:lstStyle>
            <a:defPPr>
              <a:defRPr lang="en-US"/>
            </a:defPPr>
            <a:lvl1pPr marL="0" algn="l" defTabSz="914400" rtl="0" eaLnBrk="1" latinLnBrk="0" hangingPunct="1">
              <a:defRPr sz="1400" kern="1200">
                <a:solidFill>
                  <a:schemeClr val="bg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70309-0094-4DDD-B319-53EA62AD7CBA}" type="slidenum">
              <a:rPr lang="en-US" smtClean="0"/>
              <a:pPr/>
              <a:t>‹#›</a:t>
            </a:fld>
            <a:endParaRPr lang="en-US" dirty="0"/>
          </a:p>
        </p:txBody>
      </p:sp>
    </p:spTree>
    <p:extLst>
      <p:ext uri="{BB962C8B-B14F-4D97-AF65-F5344CB8AC3E}">
        <p14:creationId xmlns:p14="http://schemas.microsoft.com/office/powerpoint/2010/main" val="360392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5C21-0548-45EB-9FD8-6F2EDE6D065E}"/>
              </a:ext>
            </a:extLst>
          </p:cNvPr>
          <p:cNvSpPr>
            <a:spLocks noGrp="1"/>
          </p:cNvSpPr>
          <p:nvPr>
            <p:ph type="title"/>
          </p:nvPr>
        </p:nvSpPr>
        <p:spPr>
          <a:xfrm>
            <a:off x="515067" y="365125"/>
            <a:ext cx="10515600" cy="666153"/>
          </a:xfrm>
        </p:spPr>
        <p:txBody>
          <a:bodyPr/>
          <a:lstStyle/>
          <a:p>
            <a:r>
              <a:rPr lang="en-US"/>
              <a:t>Click to edit Master title style</a:t>
            </a:r>
            <a:endParaRPr lang="en-US" dirty="0"/>
          </a:p>
        </p:txBody>
      </p:sp>
      <p:sp>
        <p:nvSpPr>
          <p:cNvPr id="9" name="Rectangle 8">
            <a:extLst>
              <a:ext uri="{FF2B5EF4-FFF2-40B4-BE49-F238E27FC236}">
                <a16:creationId xmlns:a16="http://schemas.microsoft.com/office/drawing/2014/main" id="{D38D694B-94BD-4981-A60C-21BD721DD474}"/>
              </a:ext>
            </a:extLst>
          </p:cNvPr>
          <p:cNvSpPr/>
          <p:nvPr userDrawn="1"/>
        </p:nvSpPr>
        <p:spPr>
          <a:xfrm>
            <a:off x="0" y="6043290"/>
            <a:ext cx="12192000" cy="814709"/>
          </a:xfrm>
          <a:prstGeom prst="rect">
            <a:avLst/>
          </a:prstGeom>
          <a:solidFill>
            <a:srgbClr val="AD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descr="A picture containing drawing&#10;&#10;Description automatically generated">
            <a:extLst>
              <a:ext uri="{FF2B5EF4-FFF2-40B4-BE49-F238E27FC236}">
                <a16:creationId xmlns:a16="http://schemas.microsoft.com/office/drawing/2014/main" id="{1185CFFF-AEFB-46F4-9506-0FAB9BC97E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3419" y="6107744"/>
            <a:ext cx="1262792" cy="685800"/>
          </a:xfrm>
          <a:prstGeom prst="rect">
            <a:avLst/>
          </a:prstGeom>
        </p:spPr>
      </p:pic>
      <p:sp>
        <p:nvSpPr>
          <p:cNvPr id="11" name="Slide Number Placeholder 5">
            <a:extLst>
              <a:ext uri="{FF2B5EF4-FFF2-40B4-BE49-F238E27FC236}">
                <a16:creationId xmlns:a16="http://schemas.microsoft.com/office/drawing/2014/main" id="{14B66CAF-1961-4010-973C-334B01806C45}"/>
              </a:ext>
            </a:extLst>
          </p:cNvPr>
          <p:cNvSpPr txBox="1">
            <a:spLocks/>
          </p:cNvSpPr>
          <p:nvPr userDrawn="1"/>
        </p:nvSpPr>
        <p:spPr>
          <a:xfrm>
            <a:off x="243471" y="6268082"/>
            <a:ext cx="602152" cy="365125"/>
          </a:xfrm>
          <a:prstGeom prst="rect">
            <a:avLst/>
          </a:prstGeom>
        </p:spPr>
        <p:txBody>
          <a:bodyPr/>
          <a:lstStyle>
            <a:defPPr>
              <a:defRPr lang="en-US"/>
            </a:defPPr>
            <a:lvl1pPr marL="0" algn="l" defTabSz="914400" rtl="0" eaLnBrk="1" latinLnBrk="0" hangingPunct="1">
              <a:defRPr sz="1400" kern="1200">
                <a:solidFill>
                  <a:schemeClr val="bg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70309-0094-4DDD-B319-53EA62AD7CBA}" type="slidenum">
              <a:rPr lang="en-US" smtClean="0"/>
              <a:pPr/>
              <a:t>‹#›</a:t>
            </a:fld>
            <a:endParaRPr lang="en-US" dirty="0"/>
          </a:p>
        </p:txBody>
      </p:sp>
    </p:spTree>
    <p:extLst>
      <p:ext uri="{BB962C8B-B14F-4D97-AF65-F5344CB8AC3E}">
        <p14:creationId xmlns:p14="http://schemas.microsoft.com/office/powerpoint/2010/main" val="207340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4AA8C2D-F021-4E79-8401-29E63C035CD0}"/>
              </a:ext>
            </a:extLst>
          </p:cNvPr>
          <p:cNvSpPr txBox="1">
            <a:spLocks/>
          </p:cNvSpPr>
          <p:nvPr userDrawn="1"/>
        </p:nvSpPr>
        <p:spPr>
          <a:xfrm>
            <a:off x="243471" y="6262090"/>
            <a:ext cx="602152" cy="365125"/>
          </a:xfrm>
          <a:prstGeom prst="rect">
            <a:avLst/>
          </a:prstGeom>
        </p:spPr>
        <p:txBody>
          <a:bodyPr/>
          <a:lstStyle>
            <a:defPPr>
              <a:defRPr lang="en-US"/>
            </a:defPPr>
            <a:lvl1pPr marL="0" algn="l" defTabSz="914400" rtl="0" eaLnBrk="1" latinLnBrk="0" hangingPunct="1">
              <a:defRPr sz="1400" kern="1200">
                <a:solidFill>
                  <a:schemeClr val="bg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Rectangle 4">
            <a:extLst>
              <a:ext uri="{FF2B5EF4-FFF2-40B4-BE49-F238E27FC236}">
                <a16:creationId xmlns:a16="http://schemas.microsoft.com/office/drawing/2014/main" id="{683CF99E-83C8-4BB6-AC08-CA403C3AF87A}"/>
              </a:ext>
            </a:extLst>
          </p:cNvPr>
          <p:cNvSpPr/>
          <p:nvPr userDrawn="1"/>
        </p:nvSpPr>
        <p:spPr>
          <a:xfrm>
            <a:off x="0" y="6043290"/>
            <a:ext cx="12192000" cy="814709"/>
          </a:xfrm>
          <a:prstGeom prst="rect">
            <a:avLst/>
          </a:prstGeom>
          <a:solidFill>
            <a:srgbClr val="AD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6" name="Picture 5" descr="A picture containing drawing&#10;&#10;Description automatically generated">
            <a:extLst>
              <a:ext uri="{FF2B5EF4-FFF2-40B4-BE49-F238E27FC236}">
                <a16:creationId xmlns:a16="http://schemas.microsoft.com/office/drawing/2014/main" id="{30003398-E3C8-4C86-BAEA-451C9D898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3419" y="6107744"/>
            <a:ext cx="1262792" cy="685800"/>
          </a:xfrm>
          <a:prstGeom prst="rect">
            <a:avLst/>
          </a:prstGeom>
        </p:spPr>
      </p:pic>
      <p:sp>
        <p:nvSpPr>
          <p:cNvPr id="7" name="Slide Number Placeholder 5">
            <a:extLst>
              <a:ext uri="{FF2B5EF4-FFF2-40B4-BE49-F238E27FC236}">
                <a16:creationId xmlns:a16="http://schemas.microsoft.com/office/drawing/2014/main" id="{6200C21E-6079-490D-83D8-5A7EBFB1A2C2}"/>
              </a:ext>
            </a:extLst>
          </p:cNvPr>
          <p:cNvSpPr txBox="1">
            <a:spLocks/>
          </p:cNvSpPr>
          <p:nvPr userDrawn="1"/>
        </p:nvSpPr>
        <p:spPr>
          <a:xfrm>
            <a:off x="243471" y="6268082"/>
            <a:ext cx="602152" cy="365125"/>
          </a:xfrm>
          <a:prstGeom prst="rect">
            <a:avLst/>
          </a:prstGeom>
        </p:spPr>
        <p:txBody>
          <a:bodyPr/>
          <a:lstStyle>
            <a:defPPr>
              <a:defRPr lang="en-US"/>
            </a:defPPr>
            <a:lvl1pPr marL="0" algn="l" defTabSz="914400" rtl="0" eaLnBrk="1" latinLnBrk="0" hangingPunct="1">
              <a:defRPr sz="1400" kern="1200">
                <a:solidFill>
                  <a:schemeClr val="bg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70309-0094-4DDD-B319-53EA62AD7CBA}" type="slidenum">
              <a:rPr lang="en-US" smtClean="0"/>
              <a:pPr/>
              <a:t>‹#›</a:t>
            </a:fld>
            <a:endParaRPr lang="en-US" dirty="0"/>
          </a:p>
        </p:txBody>
      </p:sp>
    </p:spTree>
    <p:extLst>
      <p:ext uri="{BB962C8B-B14F-4D97-AF65-F5344CB8AC3E}">
        <p14:creationId xmlns:p14="http://schemas.microsoft.com/office/powerpoint/2010/main" val="113956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32C1-A7CC-4C5B-96EE-E854FE01B4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BE32F7-B072-43D8-A892-FAC2D398AE82}"/>
              </a:ext>
            </a:extLst>
          </p:cNvPr>
          <p:cNvSpPr>
            <a:spLocks noGrp="1"/>
          </p:cNvSpPr>
          <p:nvPr>
            <p:ph idx="1"/>
          </p:nvPr>
        </p:nvSpPr>
        <p:spPr>
          <a:xfrm>
            <a:off x="5183188" y="987426"/>
            <a:ext cx="6172200" cy="4574602"/>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56C6804-F7DD-44E6-9F12-DFA76E76B15B}"/>
              </a:ext>
            </a:extLst>
          </p:cNvPr>
          <p:cNvSpPr>
            <a:spLocks noGrp="1"/>
          </p:cNvSpPr>
          <p:nvPr>
            <p:ph type="body" sz="half" idx="2"/>
          </p:nvPr>
        </p:nvSpPr>
        <p:spPr>
          <a:xfrm>
            <a:off x="839788" y="2057400"/>
            <a:ext cx="3932237" cy="3504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DD34E255-4C82-477A-A1D8-CB1393447A18}"/>
              </a:ext>
            </a:extLst>
          </p:cNvPr>
          <p:cNvSpPr txBox="1">
            <a:spLocks/>
          </p:cNvSpPr>
          <p:nvPr userDrawn="1"/>
        </p:nvSpPr>
        <p:spPr>
          <a:xfrm>
            <a:off x="319098" y="6103753"/>
            <a:ext cx="602152" cy="365125"/>
          </a:xfrm>
          <a:prstGeom prst="rect">
            <a:avLst/>
          </a:prstGeom>
        </p:spPr>
        <p:txBody>
          <a:bodyPr/>
          <a:lstStyle>
            <a:defPPr>
              <a:defRPr lang="en-US"/>
            </a:defPPr>
            <a:lvl1pPr marL="0" algn="l" defTabSz="914400" rtl="0" eaLnBrk="1" latinLnBrk="0" hangingPunct="1">
              <a:defRPr sz="1400" kern="1200">
                <a:solidFill>
                  <a:schemeClr val="bg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Rectangle 11">
            <a:extLst>
              <a:ext uri="{FF2B5EF4-FFF2-40B4-BE49-F238E27FC236}">
                <a16:creationId xmlns:a16="http://schemas.microsoft.com/office/drawing/2014/main" id="{B7F61B59-ED5B-4616-993E-15B500F4520E}"/>
              </a:ext>
            </a:extLst>
          </p:cNvPr>
          <p:cNvSpPr/>
          <p:nvPr userDrawn="1"/>
        </p:nvSpPr>
        <p:spPr>
          <a:xfrm>
            <a:off x="0" y="6043290"/>
            <a:ext cx="12192000" cy="814709"/>
          </a:xfrm>
          <a:prstGeom prst="rect">
            <a:avLst/>
          </a:prstGeom>
          <a:solidFill>
            <a:srgbClr val="AD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3" name="Picture 12" descr="A picture containing drawing&#10;&#10;Description automatically generated">
            <a:extLst>
              <a:ext uri="{FF2B5EF4-FFF2-40B4-BE49-F238E27FC236}">
                <a16:creationId xmlns:a16="http://schemas.microsoft.com/office/drawing/2014/main" id="{94A1B6E8-0C81-4A55-B610-51899601B6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3419" y="6107744"/>
            <a:ext cx="1262792" cy="685800"/>
          </a:xfrm>
          <a:prstGeom prst="rect">
            <a:avLst/>
          </a:prstGeom>
        </p:spPr>
      </p:pic>
      <p:sp>
        <p:nvSpPr>
          <p:cNvPr id="14" name="Slide Number Placeholder 5">
            <a:extLst>
              <a:ext uri="{FF2B5EF4-FFF2-40B4-BE49-F238E27FC236}">
                <a16:creationId xmlns:a16="http://schemas.microsoft.com/office/drawing/2014/main" id="{33BBF83A-5F6C-45BD-A27E-80906861A0F7}"/>
              </a:ext>
            </a:extLst>
          </p:cNvPr>
          <p:cNvSpPr txBox="1">
            <a:spLocks/>
          </p:cNvSpPr>
          <p:nvPr userDrawn="1"/>
        </p:nvSpPr>
        <p:spPr>
          <a:xfrm>
            <a:off x="243471" y="6268082"/>
            <a:ext cx="602152" cy="365125"/>
          </a:xfrm>
          <a:prstGeom prst="rect">
            <a:avLst/>
          </a:prstGeom>
        </p:spPr>
        <p:txBody>
          <a:bodyPr/>
          <a:lstStyle>
            <a:defPPr>
              <a:defRPr lang="en-US"/>
            </a:defPPr>
            <a:lvl1pPr marL="0" algn="l" defTabSz="914400" rtl="0" eaLnBrk="1" latinLnBrk="0" hangingPunct="1">
              <a:defRPr sz="1400" kern="1200">
                <a:solidFill>
                  <a:schemeClr val="bg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70309-0094-4DDD-B319-53EA62AD7CBA}" type="slidenum">
              <a:rPr lang="en-US" smtClean="0"/>
              <a:pPr/>
              <a:t>‹#›</a:t>
            </a:fld>
            <a:endParaRPr lang="en-US" dirty="0"/>
          </a:p>
        </p:txBody>
      </p:sp>
    </p:spTree>
    <p:extLst>
      <p:ext uri="{BB962C8B-B14F-4D97-AF65-F5344CB8AC3E}">
        <p14:creationId xmlns:p14="http://schemas.microsoft.com/office/powerpoint/2010/main" val="294514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3542-0311-4E8A-982A-787AD94161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D2D029-773C-4CCA-9412-26C5D122EF02}"/>
              </a:ext>
            </a:extLst>
          </p:cNvPr>
          <p:cNvSpPr>
            <a:spLocks noGrp="1"/>
          </p:cNvSpPr>
          <p:nvPr>
            <p:ph type="pic" idx="1"/>
          </p:nvPr>
        </p:nvSpPr>
        <p:spPr>
          <a:xfrm>
            <a:off x="5183188" y="987425"/>
            <a:ext cx="6172200" cy="4485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99EE3CD-69B9-4126-A8DB-04FADF8E9E64}"/>
              </a:ext>
            </a:extLst>
          </p:cNvPr>
          <p:cNvSpPr>
            <a:spLocks noGrp="1"/>
          </p:cNvSpPr>
          <p:nvPr>
            <p:ph type="body" sz="half" idx="2"/>
          </p:nvPr>
        </p:nvSpPr>
        <p:spPr>
          <a:xfrm>
            <a:off x="839788" y="2057400"/>
            <a:ext cx="3932237" cy="3507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87D09423-F958-41C2-AB90-973233A2AFDB}"/>
              </a:ext>
            </a:extLst>
          </p:cNvPr>
          <p:cNvSpPr txBox="1">
            <a:spLocks/>
          </p:cNvSpPr>
          <p:nvPr userDrawn="1"/>
        </p:nvSpPr>
        <p:spPr>
          <a:xfrm>
            <a:off x="319098" y="6103753"/>
            <a:ext cx="602152" cy="365125"/>
          </a:xfrm>
          <a:prstGeom prst="rect">
            <a:avLst/>
          </a:prstGeom>
        </p:spPr>
        <p:txBody>
          <a:bodyPr/>
          <a:lstStyle>
            <a:defPPr>
              <a:defRPr lang="en-US"/>
            </a:defPPr>
            <a:lvl1pPr marL="0" algn="l" defTabSz="914400" rtl="0" eaLnBrk="1" latinLnBrk="0" hangingPunct="1">
              <a:defRPr sz="1400" kern="1200">
                <a:solidFill>
                  <a:schemeClr val="bg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Rectangle 10">
            <a:extLst>
              <a:ext uri="{FF2B5EF4-FFF2-40B4-BE49-F238E27FC236}">
                <a16:creationId xmlns:a16="http://schemas.microsoft.com/office/drawing/2014/main" id="{E1F7B4F8-10BA-44F0-926B-828F4F5D15A5}"/>
              </a:ext>
            </a:extLst>
          </p:cNvPr>
          <p:cNvSpPr/>
          <p:nvPr userDrawn="1"/>
        </p:nvSpPr>
        <p:spPr>
          <a:xfrm>
            <a:off x="0" y="6043290"/>
            <a:ext cx="12192000" cy="814709"/>
          </a:xfrm>
          <a:prstGeom prst="rect">
            <a:avLst/>
          </a:prstGeom>
          <a:solidFill>
            <a:srgbClr val="AD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2" name="Picture 11" descr="A picture containing drawing&#10;&#10;Description automatically generated">
            <a:extLst>
              <a:ext uri="{FF2B5EF4-FFF2-40B4-BE49-F238E27FC236}">
                <a16:creationId xmlns:a16="http://schemas.microsoft.com/office/drawing/2014/main" id="{F0B32E8E-D517-4358-A4C4-475B4ADEF1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3419" y="6107744"/>
            <a:ext cx="1262792" cy="685800"/>
          </a:xfrm>
          <a:prstGeom prst="rect">
            <a:avLst/>
          </a:prstGeom>
        </p:spPr>
      </p:pic>
      <p:sp>
        <p:nvSpPr>
          <p:cNvPr id="14" name="Slide Number Placeholder 5">
            <a:extLst>
              <a:ext uri="{FF2B5EF4-FFF2-40B4-BE49-F238E27FC236}">
                <a16:creationId xmlns:a16="http://schemas.microsoft.com/office/drawing/2014/main" id="{E9D7277F-82F3-4584-899A-622759BA3ADF}"/>
              </a:ext>
            </a:extLst>
          </p:cNvPr>
          <p:cNvSpPr txBox="1">
            <a:spLocks/>
          </p:cNvSpPr>
          <p:nvPr userDrawn="1"/>
        </p:nvSpPr>
        <p:spPr>
          <a:xfrm>
            <a:off x="243471" y="6268082"/>
            <a:ext cx="602152" cy="365125"/>
          </a:xfrm>
          <a:prstGeom prst="rect">
            <a:avLst/>
          </a:prstGeom>
        </p:spPr>
        <p:txBody>
          <a:bodyPr/>
          <a:lstStyle>
            <a:defPPr>
              <a:defRPr lang="en-US"/>
            </a:defPPr>
            <a:lvl1pPr marL="0" algn="l" defTabSz="914400" rtl="0" eaLnBrk="1" latinLnBrk="0" hangingPunct="1">
              <a:defRPr sz="1400" kern="1200">
                <a:solidFill>
                  <a:schemeClr val="bg1"/>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70309-0094-4DDD-B319-53EA62AD7CBA}" type="slidenum">
              <a:rPr lang="en-US" smtClean="0"/>
              <a:pPr/>
              <a:t>‹#›</a:t>
            </a:fld>
            <a:endParaRPr lang="en-US" dirty="0"/>
          </a:p>
        </p:txBody>
      </p:sp>
    </p:spTree>
    <p:extLst>
      <p:ext uri="{BB962C8B-B14F-4D97-AF65-F5344CB8AC3E}">
        <p14:creationId xmlns:p14="http://schemas.microsoft.com/office/powerpoint/2010/main" val="162067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20EF6-D3EB-4D40-862D-E53936F9EDC6}"/>
              </a:ext>
            </a:extLst>
          </p:cNvPr>
          <p:cNvSpPr>
            <a:spLocks noGrp="1"/>
          </p:cNvSpPr>
          <p:nvPr>
            <p:ph type="title"/>
          </p:nvPr>
        </p:nvSpPr>
        <p:spPr>
          <a:xfrm>
            <a:off x="515067" y="257549"/>
            <a:ext cx="10515600" cy="74865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6150AA-77CD-4372-8BB9-E6BE558035F5}"/>
              </a:ext>
            </a:extLst>
          </p:cNvPr>
          <p:cNvSpPr>
            <a:spLocks noGrp="1"/>
          </p:cNvSpPr>
          <p:nvPr>
            <p:ph type="body" idx="1"/>
          </p:nvPr>
        </p:nvSpPr>
        <p:spPr>
          <a:xfrm>
            <a:off x="515067" y="1223682"/>
            <a:ext cx="10515600" cy="4953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74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3600" kern="1200" cap="all" baseline="0">
          <a:solidFill>
            <a:srgbClr val="AD1E23"/>
          </a:solidFill>
          <a:latin typeface="Intro Black"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561643"/>
          </a:solidFill>
          <a:latin typeface="Intro Black"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Bold" panose="000008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Medium" panose="000006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orms.office.com/r/diNsMEx0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am04.safelinks.protection.outlook.com/?url=https%3A%2F%2Fwww.aidschicago.org%2Frw2026%2F&amp;data=05%7C02%7CFShufford%40aidschicago.org%7C2c647c0ad92c4c35bd2008de3f263482%7Cab082ca096f94789bf2c5aebbbb352fb%7C0%7C0%7C639017630482799287%7CUnknown%7CTWFpbGZsb3d8eyJFbXB0eU1hcGkiOnRydWUsIlYiOiIwLjAuMDAwMCIsIlAiOiJXaW4zMiIsIkFOIjoiTWFpbCIsIldUIjoyfQ%3D%3D%7C0%7C%7C%7C&amp;sdata=NITJ66YYoPrAa%2FlKV6wwTS25%2FD6DRSpB8OJq5izh%2F6Y%3D&amp;reserved=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upport.office.com/en-us/article/Instructions%20Upload-files-to-a-librar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am04.safelinks.protection.outlook.com/?url=https%3A%2F%2Fwww.aidschicago.org%2Frw2026%2F&amp;data=05%7C02%7CFShufford%40aidschicago.org%7C2c647c0ad92c4c35bd2008de3f263482%7Cab082ca096f94789bf2c5aebbbb352fb%7C0%7C0%7C639017630482799287%7CUnknown%7CTWFpbGZsb3d8eyJFbXB0eU1hcGkiOnRydWUsIlYiOiIwLjAuMDAwMCIsIlAiOiJXaW4zMiIsIkFOIjoiTWFpbCIsIldUIjoyfQ%3D%3D%7C0%7C%7C%7C&amp;sdata=NITJ66YYoPrAa%2FlKV6wwTS25%2FD6DRSpB8OJq5izh%2F6Y%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nam04.safelinks.protection.outlook.com/?url=https%3A%2F%2Fwww.aidschicago.org%2Frw2026%2F&amp;data=05%7C02%7CFShufford%40aidschicago.org%7C2c647c0ad92c4c35bd2008de3f263482%7Cab082ca096f94789bf2c5aebbbb352fb%7C0%7C0%7C639017630482799287%7CUnknown%7CTWFpbGZsb3d8eyJFbXB0eU1hcGkiOnRydWUsIlYiOiIwLjAuMDAwMCIsIlAiOiJXaW4zMiIsIkFOIjoiTWFpbCIsIldUIjoyfQ%3D%3D%7C0%7C%7C%7C&amp;sdata=NITJ66YYoPrAa%2FlKV6wwTS25%2FD6DRSpB8OJq5izh%2F6Y%3D&amp;reserved=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hyperlink" Target="https://www.schabell.org/2019/09/5-questions-everyones-asking-about-microservices-question5.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tzillinois.hi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6BAE-3AC7-43C0-8EE9-61DF710E4DF4}"/>
              </a:ext>
            </a:extLst>
          </p:cNvPr>
          <p:cNvSpPr>
            <a:spLocks noGrp="1"/>
          </p:cNvSpPr>
          <p:nvPr>
            <p:ph type="ctrTitle"/>
          </p:nvPr>
        </p:nvSpPr>
        <p:spPr>
          <a:xfrm>
            <a:off x="425117" y="2525282"/>
            <a:ext cx="10416619" cy="2387600"/>
          </a:xfrm>
        </p:spPr>
        <p:txBody>
          <a:bodyPr anchor="b">
            <a:normAutofit fontScale="90000"/>
          </a:bodyPr>
          <a:lstStyle/>
          <a:p>
            <a:r>
              <a:rPr lang="en-US" dirty="0"/>
              <a:t>2026 RW Request for Proposals</a:t>
            </a:r>
            <a:br>
              <a:rPr lang="en-US" dirty="0"/>
            </a:br>
            <a:r>
              <a:rPr lang="en-US" dirty="0"/>
              <a:t>Bidders Webinar </a:t>
            </a:r>
            <a:r>
              <a:rPr lang="en-US" sz="1600" dirty="0"/>
              <a:t>(1/5/2026)</a:t>
            </a:r>
          </a:p>
        </p:txBody>
      </p:sp>
    </p:spTree>
    <p:extLst>
      <p:ext uri="{BB962C8B-B14F-4D97-AF65-F5344CB8AC3E}">
        <p14:creationId xmlns:p14="http://schemas.microsoft.com/office/powerpoint/2010/main" val="202863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Respondents </a:t>
            </a:r>
          </a:p>
        </p:txBody>
      </p:sp>
      <p:sp>
        <p:nvSpPr>
          <p:cNvPr id="4" name="TextBox 3"/>
          <p:cNvSpPr txBox="1"/>
          <p:nvPr/>
        </p:nvSpPr>
        <p:spPr>
          <a:xfrm>
            <a:off x="11363092" y="6176963"/>
            <a:ext cx="524107" cy="369332"/>
          </a:xfrm>
          <a:prstGeom prst="rect">
            <a:avLst/>
          </a:prstGeom>
          <a:noFill/>
        </p:spPr>
        <p:txBody>
          <a:bodyPr wrap="square" rtlCol="0">
            <a:spAutoFit/>
          </a:bodyPr>
          <a:lstStyle/>
          <a:p>
            <a:r>
              <a:rPr lang="en-US" dirty="0"/>
              <a:t>10</a:t>
            </a:r>
          </a:p>
        </p:txBody>
      </p:sp>
      <p:sp>
        <p:nvSpPr>
          <p:cNvPr id="6" name="Content Placeholder 5">
            <a:extLst>
              <a:ext uri="{FF2B5EF4-FFF2-40B4-BE49-F238E27FC236}">
                <a16:creationId xmlns:a16="http://schemas.microsoft.com/office/drawing/2014/main" id="{20D78F43-6085-4FA6-AFA7-37AA68E9931B}"/>
              </a:ext>
            </a:extLst>
          </p:cNvPr>
          <p:cNvSpPr>
            <a:spLocks noGrp="1"/>
          </p:cNvSpPr>
          <p:nvPr>
            <p:ph idx="1"/>
          </p:nvPr>
        </p:nvSpPr>
        <p:spPr>
          <a:xfrm>
            <a:off x="515067" y="1014984"/>
            <a:ext cx="10515600" cy="4889726"/>
          </a:xfrm>
        </p:spPr>
        <p:txBody>
          <a:bodyPr>
            <a:normAutofit fontScale="85000" lnSpcReduction="20000"/>
          </a:bodyPr>
          <a:lstStyle/>
          <a:p>
            <a:pPr marL="342900" marR="0" lvl="0" indent="-342900">
              <a:spcBef>
                <a:spcPts val="0"/>
              </a:spcBef>
              <a:spcAft>
                <a:spcPts val="0"/>
              </a:spcAft>
              <a:buFont typeface="Symbol" panose="05050102010706020507" pitchFamily="18" charset="2"/>
              <a:buChar char=""/>
            </a:pPr>
            <a:r>
              <a:rPr lang="en-US" dirty="0"/>
              <a:t>Operate a physical site and/or deliver services (with no physical site) in the Chicago Eligible Metropolitan Area, including Cook County, DeKalb and the seven collar counties: DuPage, Grundy, Kane, Kendall, Lake, McHenry and Will.  </a:t>
            </a:r>
          </a:p>
          <a:p>
            <a:pPr marL="342900" marR="0" lvl="0" indent="-342900">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Be governed by a board of directors.  </a:t>
            </a:r>
          </a:p>
          <a:p>
            <a:pPr marL="342900" marR="0" lvl="0" indent="-342900">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Be a community-based organization, community health center, hospital, health department, mental health center, substance abuse treatment center, university, nonprofit organization, or private for-profit organization*.</a:t>
            </a:r>
          </a:p>
          <a:p>
            <a:pPr marL="342900" marR="0" lvl="0" indent="-342900">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Have a functioning accounting system that is operated in accordance with generally accepted accounting principles or an agreement with a designated eligible entity that maintains such information and acts as the respondent’s fiscal agent. </a:t>
            </a:r>
          </a:p>
          <a:p>
            <a:pPr marL="342900" marR="0" lvl="0" indent="-342900">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Be Medicaid-certified if providing services that are Medicaid-eligible. </a:t>
            </a:r>
          </a:p>
          <a:p>
            <a:pPr marL="342900" marR="0" lvl="0" indent="-342900">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Have all required licenses and certifications required by appropriate government agencies to perform the proposed services and procure all permits and pay all charges, taxes, and fees. </a:t>
            </a:r>
          </a:p>
          <a:p>
            <a:endParaRPr lang="en-US" dirty="0"/>
          </a:p>
        </p:txBody>
      </p:sp>
    </p:spTree>
    <p:extLst>
      <p:ext uri="{BB962C8B-B14F-4D97-AF65-F5344CB8AC3E}">
        <p14:creationId xmlns:p14="http://schemas.microsoft.com/office/powerpoint/2010/main" val="139747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Client Eligibility</a:t>
            </a:r>
            <a:endParaRPr lang="en-US" dirty="0">
              <a:solidFill>
                <a:schemeClr val="tx1"/>
              </a:solidFill>
              <a:ea typeface="+mn-ea"/>
              <a:cs typeface="+mn-cs"/>
            </a:endParaRPr>
          </a:p>
        </p:txBody>
      </p:sp>
      <p:sp>
        <p:nvSpPr>
          <p:cNvPr id="3" name="Content Placeholder 2"/>
          <p:cNvSpPr>
            <a:spLocks noGrp="1"/>
          </p:cNvSpPr>
          <p:nvPr>
            <p:ph idx="1"/>
          </p:nvPr>
        </p:nvSpPr>
        <p:spPr>
          <a:xfrm>
            <a:off x="744582" y="1240971"/>
            <a:ext cx="10844349" cy="4848933"/>
          </a:xfrm>
        </p:spPr>
        <p:txBody>
          <a:bodyPr>
            <a:normAutofit/>
          </a:bodyPr>
          <a:lstStyle/>
          <a:p>
            <a:pPr marL="0" indent="0">
              <a:buNone/>
            </a:pPr>
            <a:r>
              <a:rPr lang="en-US" dirty="0"/>
              <a:t>Documentation of client eligibility must occur immediately upon client consent to enroll in a Ryan White program or service.</a:t>
            </a:r>
          </a:p>
          <a:p>
            <a:pPr marL="0" indent="0">
              <a:buNone/>
            </a:pPr>
            <a:r>
              <a:rPr lang="en-US" dirty="0"/>
              <a:t> </a:t>
            </a:r>
          </a:p>
          <a:p>
            <a:pPr marL="0" indent="0">
              <a:buNone/>
            </a:pPr>
            <a:r>
              <a:rPr lang="en-US" dirty="0"/>
              <a:t>Eligibility documentation consists of proof of </a:t>
            </a:r>
          </a:p>
          <a:p>
            <a:pPr marL="742950" indent="-742950">
              <a:buAutoNum type="arabicParenR"/>
            </a:pPr>
            <a:r>
              <a:rPr lang="en-US" dirty="0"/>
              <a:t>HIV-positive serostatus (e.g., detectable lab results or physician statement),</a:t>
            </a:r>
          </a:p>
          <a:p>
            <a:pPr marL="742950" indent="-742950">
              <a:buAutoNum type="arabicParenR"/>
            </a:pPr>
            <a:r>
              <a:rPr lang="en-US" dirty="0"/>
              <a:t>Proof of residence in the Chicago EMA</a:t>
            </a:r>
          </a:p>
          <a:p>
            <a:pPr marL="742950" indent="-742950">
              <a:buAutoNum type="arabicParenR"/>
            </a:pPr>
            <a:r>
              <a:rPr lang="en-US" dirty="0"/>
              <a:t>Proof of income (800% of the Federal Poverty Level (FPL) or less for case management, 80% of the Area Median Income for housing, and 500% FPL or less for all other services).  </a:t>
            </a:r>
          </a:p>
          <a:p>
            <a:pPr marL="0" indent="0">
              <a:buNone/>
            </a:pPr>
            <a:endParaRPr lang="en-US" sz="5100" dirty="0"/>
          </a:p>
          <a:p>
            <a:endParaRPr lang="en-US" dirty="0"/>
          </a:p>
        </p:txBody>
      </p:sp>
      <p:sp>
        <p:nvSpPr>
          <p:cNvPr id="4" name="TextBox 3"/>
          <p:cNvSpPr txBox="1"/>
          <p:nvPr/>
        </p:nvSpPr>
        <p:spPr>
          <a:xfrm>
            <a:off x="11363092" y="6176963"/>
            <a:ext cx="524107"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733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89" y="300789"/>
            <a:ext cx="11109254" cy="700754"/>
          </a:xfrm>
        </p:spPr>
        <p:txBody>
          <a:bodyPr>
            <a:normAutofit/>
          </a:bodyPr>
          <a:lstStyle/>
          <a:p>
            <a:r>
              <a:rPr lang="en-US" sz="3900" dirty="0"/>
              <a:t>Tiered Case Management System</a:t>
            </a:r>
          </a:p>
        </p:txBody>
      </p:sp>
      <p:graphicFrame>
        <p:nvGraphicFramePr>
          <p:cNvPr id="4" name="Content Placeholder 3"/>
          <p:cNvGraphicFramePr>
            <a:graphicFrameLocks noGrp="1"/>
          </p:cNvGraphicFramePr>
          <p:nvPr>
            <p:ph idx="1"/>
          </p:nvPr>
        </p:nvGraphicFramePr>
        <p:xfrm>
          <a:off x="1133651" y="1052908"/>
          <a:ext cx="9795080" cy="4838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08583" y="1736641"/>
            <a:ext cx="1378194" cy="400110"/>
          </a:xfrm>
          <a:prstGeom prst="rect">
            <a:avLst/>
          </a:prstGeom>
          <a:noFill/>
        </p:spPr>
        <p:txBody>
          <a:bodyPr wrap="square" rtlCol="0">
            <a:spAutoFit/>
          </a:bodyPr>
          <a:lstStyle/>
          <a:p>
            <a:r>
              <a:rPr lang="en-US" sz="2000" dirty="0">
                <a:solidFill>
                  <a:schemeClr val="bg1"/>
                </a:solidFill>
                <a:latin typeface="Montserrat" panose="00000500000000000000" pitchFamily="50" charset="0"/>
              </a:rPr>
              <a:t>Intensive</a:t>
            </a:r>
            <a:endParaRPr lang="en-US" sz="2400" dirty="0">
              <a:solidFill>
                <a:schemeClr val="bg1"/>
              </a:solidFill>
              <a:latin typeface="Montserrat" panose="00000500000000000000" pitchFamily="50" charset="0"/>
            </a:endParaRPr>
          </a:p>
        </p:txBody>
      </p:sp>
      <p:sp>
        <p:nvSpPr>
          <p:cNvPr id="6" name="TextBox 5"/>
          <p:cNvSpPr txBox="1"/>
          <p:nvPr/>
        </p:nvSpPr>
        <p:spPr>
          <a:xfrm>
            <a:off x="1119582" y="3271960"/>
            <a:ext cx="1215747" cy="400110"/>
          </a:xfrm>
          <a:prstGeom prst="rect">
            <a:avLst/>
          </a:prstGeom>
          <a:noFill/>
        </p:spPr>
        <p:txBody>
          <a:bodyPr wrap="square" rtlCol="0">
            <a:spAutoFit/>
          </a:bodyPr>
          <a:lstStyle/>
          <a:p>
            <a:r>
              <a:rPr lang="en-US" sz="2000" dirty="0">
                <a:solidFill>
                  <a:schemeClr val="bg1"/>
                </a:solidFill>
                <a:latin typeface="Montserrat" panose="00000500000000000000" pitchFamily="50" charset="0"/>
              </a:rPr>
              <a:t>Medical</a:t>
            </a:r>
          </a:p>
        </p:txBody>
      </p:sp>
      <p:sp>
        <p:nvSpPr>
          <p:cNvPr id="7" name="TextBox 6"/>
          <p:cNvSpPr txBox="1"/>
          <p:nvPr/>
        </p:nvSpPr>
        <p:spPr>
          <a:xfrm>
            <a:off x="1108583" y="4503846"/>
            <a:ext cx="1237746" cy="769441"/>
          </a:xfrm>
          <a:prstGeom prst="rect">
            <a:avLst/>
          </a:prstGeom>
          <a:noFill/>
        </p:spPr>
        <p:txBody>
          <a:bodyPr wrap="square" rtlCol="0">
            <a:spAutoFit/>
          </a:bodyPr>
          <a:lstStyle/>
          <a:p>
            <a:pPr algn="ctr"/>
            <a:r>
              <a:rPr lang="en-US" sz="2400" dirty="0">
                <a:solidFill>
                  <a:schemeClr val="bg1"/>
                </a:solidFill>
              </a:rPr>
              <a:t>Non-</a:t>
            </a:r>
          </a:p>
          <a:p>
            <a:pPr algn="ctr"/>
            <a:r>
              <a:rPr lang="en-US" sz="2000" dirty="0">
                <a:solidFill>
                  <a:schemeClr val="bg1"/>
                </a:solidFill>
                <a:latin typeface="Montserrat" panose="00000500000000000000" pitchFamily="50" charset="0"/>
              </a:rPr>
              <a:t>Medical</a:t>
            </a:r>
            <a:endParaRPr lang="en-US" sz="24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418121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management tiers</a:t>
            </a:r>
          </a:p>
        </p:txBody>
      </p:sp>
      <p:sp>
        <p:nvSpPr>
          <p:cNvPr id="3" name="Content Placeholder 2"/>
          <p:cNvSpPr>
            <a:spLocks noGrp="1"/>
          </p:cNvSpPr>
          <p:nvPr>
            <p:ph idx="1"/>
          </p:nvPr>
        </p:nvSpPr>
        <p:spPr>
          <a:xfrm>
            <a:off x="615735" y="1335024"/>
            <a:ext cx="10515600" cy="4670271"/>
          </a:xfrm>
        </p:spPr>
        <p:txBody>
          <a:bodyPr>
            <a:normAutofit fontScale="92500" lnSpcReduction="20000"/>
          </a:bodyPr>
          <a:lstStyle/>
          <a:p>
            <a:r>
              <a:rPr lang="en-US" dirty="0"/>
              <a:t>Correction – incarcerated within the last 6 months or scheduled for release in 120 days</a:t>
            </a:r>
          </a:p>
          <a:p>
            <a:endParaRPr lang="en-US" dirty="0"/>
          </a:p>
          <a:p>
            <a:r>
              <a:rPr lang="en-US" dirty="0"/>
              <a:t>Perinatal- currently pregnant or has been in the last 6 months or in active family planning stage </a:t>
            </a:r>
          </a:p>
          <a:p>
            <a:endParaRPr lang="en-US" dirty="0"/>
          </a:p>
          <a:p>
            <a:r>
              <a:rPr lang="en-US" dirty="0"/>
              <a:t>Medical Case Management – Newly diagnosed, high need, high viral load</a:t>
            </a:r>
          </a:p>
          <a:p>
            <a:endParaRPr lang="en-US" dirty="0"/>
          </a:p>
          <a:p>
            <a:r>
              <a:rPr lang="en-US" dirty="0"/>
              <a:t>Non-Medical Case Management –( Retention Specialist; Peer Navigator;) Stable, low need and undetectable viral load</a:t>
            </a:r>
          </a:p>
          <a:p>
            <a:endParaRPr lang="en-US" dirty="0"/>
          </a:p>
          <a:p>
            <a:pPr marL="0" indent="0">
              <a:buNone/>
            </a:pPr>
            <a:r>
              <a:rPr lang="en-US" dirty="0"/>
              <a:t>Intake and referral team receive client calls through the Care Plus and the Resource HUB Hotline and these clients are referred to agencies as needed based on the type of case management and geography and client preference</a:t>
            </a:r>
          </a:p>
          <a:p>
            <a:endParaRPr lang="en-US" dirty="0"/>
          </a:p>
        </p:txBody>
      </p:sp>
    </p:spTree>
    <p:extLst>
      <p:ext uri="{BB962C8B-B14F-4D97-AF65-F5344CB8AC3E}">
        <p14:creationId xmlns:p14="http://schemas.microsoft.com/office/powerpoint/2010/main" val="142091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052" y="899160"/>
            <a:ext cx="11115040" cy="5059680"/>
          </a:xfrm>
        </p:spPr>
        <p:txBody>
          <a:bodyPr>
            <a:normAutofit lnSpcReduction="10000"/>
          </a:bodyPr>
          <a:lstStyle/>
          <a:p>
            <a:pPr>
              <a:buNone/>
            </a:pPr>
            <a:r>
              <a:rPr lang="en-US" dirty="0"/>
              <a:t>Case management is the gatekeepers to all services.  This means that services are billable only if documents created by a case manager (Eligibility assessment and care plan) are in place. Services to clients who have not completed a case management assessment and care plan are not eligible for reimbursement by AFC.</a:t>
            </a:r>
          </a:p>
          <a:p>
            <a:pPr>
              <a:buNone/>
            </a:pPr>
            <a:endParaRPr lang="en-US" dirty="0"/>
          </a:p>
          <a:p>
            <a:pPr>
              <a:buNone/>
            </a:pPr>
            <a:r>
              <a:rPr lang="en-US" dirty="0"/>
              <a:t>All RW service categories except case management are considered fee for service and can be considered billable with an eligibility assessment and care plan in place.(note: care plan is not required if enrolled in non-medical case management)</a:t>
            </a:r>
          </a:p>
          <a:p>
            <a:pPr>
              <a:buNone/>
            </a:pPr>
            <a:endParaRPr lang="en-US" dirty="0"/>
          </a:p>
          <a:p>
            <a:pPr>
              <a:buNone/>
            </a:pPr>
            <a:r>
              <a:rPr lang="en-US" dirty="0"/>
              <a:t>Example: If a client receives care from a dentist without an eligibility assessment and care plan documented in </a:t>
            </a:r>
            <a:r>
              <a:rPr lang="en-US" u="sng" dirty="0"/>
              <a:t>Provide, </a:t>
            </a:r>
            <a:r>
              <a:rPr lang="en-US" dirty="0"/>
              <a:t>the reimbursement request will be rejected.</a:t>
            </a:r>
          </a:p>
          <a:p>
            <a:endParaRPr lang="en-US" dirty="0"/>
          </a:p>
        </p:txBody>
      </p:sp>
      <p:sp>
        <p:nvSpPr>
          <p:cNvPr id="4" name="Title 1"/>
          <p:cNvSpPr>
            <a:spLocks noGrp="1"/>
          </p:cNvSpPr>
          <p:nvPr>
            <p:ph type="title"/>
          </p:nvPr>
        </p:nvSpPr>
        <p:spPr>
          <a:xfrm>
            <a:off x="402526" y="119698"/>
            <a:ext cx="10515600" cy="779462"/>
          </a:xfrm>
        </p:spPr>
        <p:txBody>
          <a:bodyPr>
            <a:normAutofit/>
          </a:bodyPr>
          <a:lstStyle/>
          <a:p>
            <a:r>
              <a:rPr lang="en-US" dirty="0"/>
              <a:t>Client Eligibility</a:t>
            </a:r>
            <a:endParaRPr lang="en-US" dirty="0">
              <a:solidFill>
                <a:schemeClr val="tx1"/>
              </a:solidFill>
              <a:ea typeface="+mn-ea"/>
              <a:cs typeface="+mn-cs"/>
            </a:endParaRPr>
          </a:p>
        </p:txBody>
      </p:sp>
      <p:sp>
        <p:nvSpPr>
          <p:cNvPr id="5" name="TextBox 4"/>
          <p:cNvSpPr txBox="1"/>
          <p:nvPr/>
        </p:nvSpPr>
        <p:spPr>
          <a:xfrm>
            <a:off x="11363092" y="6176963"/>
            <a:ext cx="524107" cy="369332"/>
          </a:xfrm>
          <a:prstGeom prst="rect">
            <a:avLst/>
          </a:prstGeom>
          <a:noFill/>
        </p:spPr>
        <p:txBody>
          <a:bodyPr wrap="square" rtlCol="0">
            <a:spAutoFit/>
          </a:bodyPr>
          <a:lstStyle/>
          <a:p>
            <a:r>
              <a:rPr lang="en-US" dirty="0"/>
              <a:t>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Requirements</a:t>
            </a:r>
          </a:p>
        </p:txBody>
      </p:sp>
      <p:sp>
        <p:nvSpPr>
          <p:cNvPr id="3" name="Content Placeholder 2"/>
          <p:cNvSpPr>
            <a:spLocks noGrp="1"/>
          </p:cNvSpPr>
          <p:nvPr>
            <p:ph idx="1"/>
          </p:nvPr>
        </p:nvSpPr>
        <p:spPr>
          <a:xfrm>
            <a:off x="864326" y="969264"/>
            <a:ext cx="10166342" cy="5522975"/>
          </a:xfrm>
        </p:spPr>
        <p:txBody>
          <a:bodyPr>
            <a:normAutofit fontScale="62500" lnSpcReduction="20000"/>
          </a:bodyPr>
          <a:lstStyle/>
          <a:p>
            <a:r>
              <a:rPr lang="en-US" sz="4000" dirty="0"/>
              <a:t>All agencies must utilize Provide Enterprise software system to capture all data</a:t>
            </a:r>
          </a:p>
          <a:p>
            <a:r>
              <a:rPr lang="en-US" sz="4000" dirty="0"/>
              <a:t>Case managers must document all service activity daily or within 5 business days </a:t>
            </a:r>
          </a:p>
          <a:p>
            <a:r>
              <a:rPr lang="en-US" sz="4000" dirty="0"/>
              <a:t>Case Managers must participate in at least 12 training in a program year</a:t>
            </a:r>
          </a:p>
          <a:p>
            <a:r>
              <a:rPr lang="en-US" sz="4000" dirty="0"/>
              <a:t>Case management agencies </a:t>
            </a:r>
            <a:r>
              <a:rPr lang="en-US" sz="4000" u="sng" dirty="0">
                <a:solidFill>
                  <a:srgbClr val="A50021"/>
                </a:solidFill>
              </a:rPr>
              <a:t>ONLY</a:t>
            </a:r>
            <a:r>
              <a:rPr lang="en-US" sz="4000" dirty="0"/>
              <a:t> must submit quarterly narrative reports regarding, utilization, trends, successes and barriers </a:t>
            </a:r>
          </a:p>
          <a:p>
            <a:r>
              <a:rPr lang="en-US" sz="4000" dirty="0"/>
              <a:t>Non case management/Fee for service agencies must submit all client level billing in the Provide database monthly</a:t>
            </a:r>
          </a:p>
          <a:p>
            <a:r>
              <a:rPr lang="en-US" sz="4000" dirty="0"/>
              <a:t>Ryan White is the payer of last resort. </a:t>
            </a:r>
          </a:p>
          <a:p>
            <a:r>
              <a:rPr lang="en-US" sz="4000" dirty="0"/>
              <a:t>A representative must attend bi-monthly Contract </a:t>
            </a:r>
          </a:p>
          <a:p>
            <a:pPr marL="0" indent="0">
              <a:buNone/>
            </a:pPr>
            <a:r>
              <a:rPr lang="en-US" sz="4000" dirty="0"/>
              <a:t>  Administrators' meetings…(Case management agencies) </a:t>
            </a:r>
            <a:r>
              <a:rPr lang="en-US" sz="4000" u="sng" dirty="0">
                <a:solidFill>
                  <a:srgbClr val="A50021"/>
                </a:solidFill>
              </a:rPr>
              <a:t>ONLY</a:t>
            </a:r>
          </a:p>
          <a:p>
            <a:pPr marL="0" indent="0">
              <a:buNone/>
            </a:pPr>
            <a:endParaRPr lang="en-US" dirty="0"/>
          </a:p>
        </p:txBody>
      </p:sp>
      <p:sp>
        <p:nvSpPr>
          <p:cNvPr id="4" name="TextBox 3"/>
          <p:cNvSpPr txBox="1"/>
          <p:nvPr/>
        </p:nvSpPr>
        <p:spPr>
          <a:xfrm>
            <a:off x="11363092" y="6176963"/>
            <a:ext cx="524107"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1470616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to Apply</a:t>
            </a:r>
          </a:p>
        </p:txBody>
      </p:sp>
      <p:sp>
        <p:nvSpPr>
          <p:cNvPr id="3" name="Content Placeholder 2"/>
          <p:cNvSpPr>
            <a:spLocks noGrp="1"/>
          </p:cNvSpPr>
          <p:nvPr>
            <p:ph idx="1"/>
          </p:nvPr>
        </p:nvSpPr>
        <p:spPr/>
        <p:txBody>
          <a:bodyPr>
            <a:normAutofit/>
          </a:bodyPr>
          <a:lstStyle/>
          <a:p>
            <a:r>
              <a:rPr lang="en-US" sz="2800" dirty="0"/>
              <a:t>Submit Intent to Apply to AFC by January 9, 2026	</a:t>
            </a:r>
          </a:p>
          <a:p>
            <a:pPr lvl="1"/>
            <a:r>
              <a:rPr lang="en-US" sz="2800" dirty="0"/>
              <a:t>Select the service categories you intend to provide</a:t>
            </a:r>
          </a:p>
          <a:p>
            <a:pPr lvl="1"/>
            <a:r>
              <a:rPr lang="en-US" sz="2800" dirty="0"/>
              <a:t>Indicate the program contact</a:t>
            </a:r>
          </a:p>
          <a:p>
            <a:pPr lvl="1"/>
            <a:r>
              <a:rPr lang="en-US" sz="2800" dirty="0">
                <a:hlinkClick r:id="rId3">
                  <a:extLst>
                    <a:ext uri="{A12FA001-AC4F-418D-AE19-62706E023703}">
                      <ahyp:hlinkClr xmlns:ahyp="http://schemas.microsoft.com/office/drawing/2018/hyperlinkcolor" val="tx"/>
                    </a:ext>
                  </a:extLst>
                </a:hlinkClick>
              </a:rPr>
              <a:t>https://forms.office.com/r/diNsMEx0eS</a:t>
            </a:r>
            <a:endParaRPr lang="en-US" sz="2800" dirty="0"/>
          </a:p>
          <a:p>
            <a:r>
              <a:rPr lang="en-US" sz="2800" dirty="0"/>
              <a:t>Once intent is received, AFC will make available the agency’s proposal submission folder via email from SharePoint to the program contact</a:t>
            </a:r>
          </a:p>
          <a:p>
            <a:r>
              <a:rPr lang="en-US" sz="2800" dirty="0"/>
              <a:t>Proposal must be uploaded by the deadline (January 26, 2026)</a:t>
            </a:r>
          </a:p>
        </p:txBody>
      </p:sp>
      <p:sp>
        <p:nvSpPr>
          <p:cNvPr id="4" name="TextBox 3"/>
          <p:cNvSpPr txBox="1"/>
          <p:nvPr/>
        </p:nvSpPr>
        <p:spPr>
          <a:xfrm>
            <a:off x="11363092" y="6176963"/>
            <a:ext cx="524107"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356560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Organization</a:t>
            </a:r>
          </a:p>
        </p:txBody>
      </p:sp>
      <p:sp>
        <p:nvSpPr>
          <p:cNvPr id="3" name="Content Placeholder 2"/>
          <p:cNvSpPr>
            <a:spLocks noGrp="1"/>
          </p:cNvSpPr>
          <p:nvPr>
            <p:ph idx="1"/>
          </p:nvPr>
        </p:nvSpPr>
        <p:spPr>
          <a:xfrm>
            <a:off x="875210" y="1593669"/>
            <a:ext cx="10478589" cy="4583294"/>
          </a:xfrm>
        </p:spPr>
        <p:txBody>
          <a:bodyPr>
            <a:normAutofit/>
          </a:bodyPr>
          <a:lstStyle/>
          <a:p>
            <a:r>
              <a:rPr lang="en-US" sz="2800" dirty="0"/>
              <a:t>Follow formatting guidelines</a:t>
            </a:r>
          </a:p>
          <a:p>
            <a:pPr lvl="1"/>
            <a:r>
              <a:rPr lang="en-US" sz="2800" dirty="0"/>
              <a:t>Table of Contents </a:t>
            </a:r>
          </a:p>
          <a:p>
            <a:pPr lvl="1"/>
            <a:r>
              <a:rPr lang="en-US" sz="2800" dirty="0"/>
              <a:t>Section numbering</a:t>
            </a:r>
          </a:p>
          <a:p>
            <a:r>
              <a:rPr lang="en-US" sz="2800" dirty="0"/>
              <a:t>Appendix numbering – </a:t>
            </a:r>
            <a:r>
              <a:rPr lang="en-US" sz="2800" b="1" u="sng" dirty="0"/>
              <a:t>If you do not have or need to submit one or more of the sections or appendices listed, include a blank page for that appendix labeling it “Section/Appendix # Title not applicable”.</a:t>
            </a:r>
            <a:r>
              <a:rPr lang="en-US" sz="2800" dirty="0"/>
              <a:t> </a:t>
            </a:r>
          </a:p>
          <a:p>
            <a:r>
              <a:rPr lang="en-US" sz="2800" dirty="0"/>
              <a:t>Spell / grammar check</a:t>
            </a:r>
          </a:p>
          <a:p>
            <a:r>
              <a:rPr lang="en-US" sz="2800" dirty="0"/>
              <a:t>Narrative should be clear &amp; concise. Avoid fluff &amp; jargon. Spell out acronyms. </a:t>
            </a:r>
          </a:p>
          <a:p>
            <a:endParaRPr lang="en-US" dirty="0"/>
          </a:p>
        </p:txBody>
      </p:sp>
      <p:sp>
        <p:nvSpPr>
          <p:cNvPr id="4" name="TextBox 3"/>
          <p:cNvSpPr txBox="1"/>
          <p:nvPr/>
        </p:nvSpPr>
        <p:spPr>
          <a:xfrm>
            <a:off x="11363092" y="6176963"/>
            <a:ext cx="524107"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3511742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vert="horz" lIns="91440" tIns="45720" rIns="91440" bIns="45720" rtlCol="0" anchor="b">
            <a:normAutofit/>
          </a:bodyPr>
          <a:lstStyle/>
          <a:p>
            <a:r>
              <a:rPr lang="en-US" kern="1200" cap="all" baseline="0" dirty="0">
                <a:latin typeface="Intro Black" panose="02000000000000000000" pitchFamily="50" charset="0"/>
                <a:ea typeface="+mj-ea"/>
                <a:cs typeface="+mj-cs"/>
              </a:rPr>
              <a:t>Proposal Submission</a:t>
            </a:r>
          </a:p>
        </p:txBody>
      </p:sp>
      <p:pic>
        <p:nvPicPr>
          <p:cNvPr id="7" name="Content Placeholder 6">
            <a:extLst>
              <a:ext uri="{FF2B5EF4-FFF2-40B4-BE49-F238E27FC236}">
                <a16:creationId xmlns:a16="http://schemas.microsoft.com/office/drawing/2014/main" id="{024C0FD4-D55D-4A35-B6CE-5245E96F753D}"/>
              </a:ext>
            </a:extLst>
          </p:cNvPr>
          <p:cNvPicPr>
            <a:picLocks noGrp="1" noChangeAspect="1"/>
          </p:cNvPicPr>
          <p:nvPr>
            <p:ph idx="1"/>
          </p:nvPr>
        </p:nvPicPr>
        <p:blipFill rotWithShape="1">
          <a:blip r:embed="rId3"/>
          <a:srcRect r="10615" b="2"/>
          <a:stretch/>
        </p:blipFill>
        <p:spPr>
          <a:xfrm>
            <a:off x="5183188" y="987426"/>
            <a:ext cx="6172200" cy="4574602"/>
          </a:xfrm>
          <a:prstGeom prst="rect">
            <a:avLst/>
          </a:prstGeom>
          <a:noFill/>
        </p:spPr>
      </p:pic>
      <p:sp>
        <p:nvSpPr>
          <p:cNvPr id="4" name="TextBox 3"/>
          <p:cNvSpPr txBox="1"/>
          <p:nvPr/>
        </p:nvSpPr>
        <p:spPr>
          <a:xfrm>
            <a:off x="839788" y="2057400"/>
            <a:ext cx="3932237" cy="3504627"/>
          </a:xfrm>
          <a:prstGeom prst="rect">
            <a:avLst/>
          </a:prstGeom>
        </p:spPr>
        <p:txBody>
          <a:bodyPr vert="horz" lIns="91440" tIns="45720" rIns="91440" bIns="45720" rtlCol="0">
            <a:normAutofit/>
          </a:bodyPr>
          <a:lstStyle/>
          <a:p>
            <a:pPr>
              <a:lnSpc>
                <a:spcPct val="90000"/>
              </a:lnSpc>
              <a:spcBef>
                <a:spcPts val="1000"/>
              </a:spcBef>
            </a:pPr>
            <a:endParaRPr lang="en-US" sz="1600" kern="1200" dirty="0">
              <a:solidFill>
                <a:srgbClr val="561643"/>
              </a:solidFill>
              <a:latin typeface="Intro Black" panose="02000000000000000000" pitchFamily="50" charset="0"/>
              <a:ea typeface="+mn-ea"/>
              <a:cs typeface="+mn-cs"/>
            </a:endParaRPr>
          </a:p>
        </p:txBody>
      </p:sp>
    </p:spTree>
    <p:extLst>
      <p:ext uri="{BB962C8B-B14F-4D97-AF65-F5344CB8AC3E}">
        <p14:creationId xmlns:p14="http://schemas.microsoft.com/office/powerpoint/2010/main" val="1819030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RFP Narrative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6082636"/>
              </p:ext>
            </p:extLst>
          </p:nvPr>
        </p:nvGraphicFramePr>
        <p:xfrm>
          <a:off x="700785" y="2194629"/>
          <a:ext cx="10763411" cy="3352800"/>
        </p:xfrm>
        <a:graphic>
          <a:graphicData uri="http://schemas.openxmlformats.org/drawingml/2006/table">
            <a:tbl>
              <a:tblPr firstRow="1" firstCol="1" bandRow="1">
                <a:tableStyleId>{5C22544A-7EE6-4342-B048-85BDC9FD1C3A}</a:tableStyleId>
              </a:tblPr>
              <a:tblGrid>
                <a:gridCol w="10763411">
                  <a:extLst>
                    <a:ext uri="{9D8B030D-6E8A-4147-A177-3AD203B41FA5}">
                      <a16:colId xmlns:a16="http://schemas.microsoft.com/office/drawing/2014/main" val="4053120257"/>
                    </a:ext>
                  </a:extLst>
                </a:gridCol>
              </a:tblGrid>
              <a:tr h="201552">
                <a:tc>
                  <a:txBody>
                    <a:bodyPr/>
                    <a:lstStyle/>
                    <a:p>
                      <a:pPr marL="0" marR="0">
                        <a:spcBef>
                          <a:spcPts val="0"/>
                        </a:spcBef>
                        <a:spcAft>
                          <a:spcPts val="0"/>
                        </a:spcAft>
                      </a:pPr>
                      <a:r>
                        <a:rPr lang="en-US" sz="2000" dirty="0">
                          <a:effectLst/>
                        </a:rPr>
                        <a:t>Agency Experience </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2689216835"/>
                  </a:ext>
                </a:extLst>
              </a:tr>
              <a:tr h="201552">
                <a:tc>
                  <a:txBody>
                    <a:bodyPr/>
                    <a:lstStyle/>
                    <a:p>
                      <a:pPr marL="0" marR="0">
                        <a:spcBef>
                          <a:spcPts val="0"/>
                        </a:spcBef>
                        <a:spcAft>
                          <a:spcPts val="0"/>
                        </a:spcAft>
                      </a:pPr>
                      <a:r>
                        <a:rPr lang="en-US" sz="2000" dirty="0">
                          <a:effectLst/>
                        </a:rPr>
                        <a:t>Target Population Needs</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3658807133"/>
                  </a:ext>
                </a:extLst>
              </a:tr>
              <a:tr h="201552">
                <a:tc>
                  <a:txBody>
                    <a:bodyPr/>
                    <a:lstStyle/>
                    <a:p>
                      <a:pPr marL="0" marR="0">
                        <a:spcBef>
                          <a:spcPts val="0"/>
                        </a:spcBef>
                        <a:spcAft>
                          <a:spcPts val="0"/>
                        </a:spcAft>
                      </a:pPr>
                      <a:r>
                        <a:rPr lang="en-US" sz="2000" dirty="0">
                          <a:effectLst/>
                        </a:rPr>
                        <a:t>Cultural &amp; Linguistic Capacity &amp; Health Equity</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348526139"/>
                  </a:ext>
                </a:extLst>
              </a:tr>
              <a:tr h="201552">
                <a:tc>
                  <a:txBody>
                    <a:bodyPr/>
                    <a:lstStyle/>
                    <a:p>
                      <a:pPr marL="0" marR="0">
                        <a:spcBef>
                          <a:spcPts val="0"/>
                        </a:spcBef>
                        <a:spcAft>
                          <a:spcPts val="0"/>
                        </a:spcAft>
                      </a:pPr>
                      <a:r>
                        <a:rPr lang="en-US" sz="2000" dirty="0">
                          <a:effectLst/>
                        </a:rPr>
                        <a:t>Organizational and Fiscal Capacity</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3298876387"/>
                  </a:ext>
                </a:extLst>
              </a:tr>
              <a:tr h="201552">
                <a:tc>
                  <a:txBody>
                    <a:bodyPr/>
                    <a:lstStyle/>
                    <a:p>
                      <a:pPr marL="0" marR="0">
                        <a:spcBef>
                          <a:spcPts val="0"/>
                        </a:spcBef>
                        <a:spcAft>
                          <a:spcPts val="0"/>
                        </a:spcAft>
                      </a:pPr>
                      <a:r>
                        <a:rPr lang="en-US" sz="2000" dirty="0">
                          <a:effectLst/>
                        </a:rPr>
                        <a:t>Payer of Last Resort</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3853665588"/>
                  </a:ext>
                </a:extLst>
              </a:tr>
              <a:tr h="201552">
                <a:tc>
                  <a:txBody>
                    <a:bodyPr/>
                    <a:lstStyle/>
                    <a:p>
                      <a:pPr marL="0" marR="0">
                        <a:spcBef>
                          <a:spcPts val="0"/>
                        </a:spcBef>
                        <a:spcAft>
                          <a:spcPts val="0"/>
                        </a:spcAft>
                      </a:pPr>
                      <a:r>
                        <a:rPr lang="en-US" sz="2000" dirty="0">
                          <a:effectLst/>
                        </a:rPr>
                        <a:t>Quality Management</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641179881"/>
                  </a:ext>
                </a:extLst>
              </a:tr>
              <a:tr h="604656">
                <a:tc>
                  <a:txBody>
                    <a:bodyPr/>
                    <a:lstStyle/>
                    <a:p>
                      <a:pPr marL="0" marR="0">
                        <a:spcBef>
                          <a:spcPts val="0"/>
                        </a:spcBef>
                        <a:spcAft>
                          <a:spcPts val="0"/>
                        </a:spcAft>
                      </a:pPr>
                      <a:r>
                        <a:rPr lang="en-US" sz="2000" i="1" u="sng" dirty="0">
                          <a:effectLst/>
                        </a:rPr>
                        <a:t>Core and Supportive Services </a:t>
                      </a:r>
                      <a:r>
                        <a:rPr lang="en-US" sz="2000" dirty="0">
                          <a:effectLst/>
                        </a:rPr>
                        <a:t>(excluding case management) (if applicable)</a:t>
                      </a:r>
                    </a:p>
                    <a:p>
                      <a:pPr marL="0" marR="0">
                        <a:spcBef>
                          <a:spcPts val="0"/>
                        </a:spcBef>
                        <a:spcAft>
                          <a:spcPts val="0"/>
                        </a:spcAft>
                      </a:pPr>
                      <a:r>
                        <a:rPr lang="en-US" sz="2000" dirty="0">
                          <a:effectLst/>
                        </a:rPr>
                        <a:t>If applying for multiple applicable service categories, complete this section separately for each service category.</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596849187"/>
                  </a:ext>
                </a:extLst>
              </a:tr>
              <a:tr h="416330">
                <a:tc>
                  <a:txBody>
                    <a:bodyPr/>
                    <a:lstStyle/>
                    <a:p>
                      <a:pPr marL="0" marR="0">
                        <a:spcBef>
                          <a:spcPts val="0"/>
                        </a:spcBef>
                        <a:spcAft>
                          <a:spcPts val="0"/>
                        </a:spcAft>
                      </a:pPr>
                      <a:r>
                        <a:rPr lang="en-US" sz="2000" i="1" u="sng" dirty="0">
                          <a:effectLst/>
                        </a:rPr>
                        <a:t>Case Management</a:t>
                      </a:r>
                      <a:r>
                        <a:rPr lang="en-US" sz="2000" dirty="0">
                          <a:effectLst/>
                        </a:rPr>
                        <a:t> (Medical and Non-Medical) (if applicable) </a:t>
                      </a:r>
                    </a:p>
                    <a:p>
                      <a:pPr marL="0" marR="0">
                        <a:spcBef>
                          <a:spcPts val="0"/>
                        </a:spcBef>
                        <a:spcAft>
                          <a:spcPts val="0"/>
                        </a:spcAft>
                      </a:pPr>
                      <a:r>
                        <a:rPr lang="en-US" sz="2000" dirty="0">
                          <a:effectLst/>
                        </a:rPr>
                        <a:t>If applying for Case Management, complete this section separately for medical and non-medical.</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2502270974"/>
                  </a:ext>
                </a:extLst>
              </a:tr>
            </a:tbl>
          </a:graphicData>
        </a:graphic>
      </p:graphicFrame>
      <p:sp>
        <p:nvSpPr>
          <p:cNvPr id="5" name="TextBox 4"/>
          <p:cNvSpPr txBox="1"/>
          <p:nvPr/>
        </p:nvSpPr>
        <p:spPr>
          <a:xfrm>
            <a:off x="700785" y="1140601"/>
            <a:ext cx="10850240" cy="830997"/>
          </a:xfrm>
          <a:prstGeom prst="rect">
            <a:avLst/>
          </a:prstGeom>
          <a:noFill/>
        </p:spPr>
        <p:txBody>
          <a:bodyPr wrap="square" rtlCol="0">
            <a:spAutoFit/>
          </a:bodyPr>
          <a:lstStyle/>
          <a:p>
            <a:r>
              <a:rPr lang="en-US" sz="1600" dirty="0">
                <a:solidFill>
                  <a:srgbClr val="561643"/>
                </a:solidFill>
                <a:latin typeface="Intro Black" panose="02000000000000000000" pitchFamily="50" charset="0"/>
              </a:rPr>
              <a:t>The listing below is for all the narrative sections to be completed.    Please note that if  your agency applies for multiple service categories, some narrative sections will be required to be completed for each service category you apply for.</a:t>
            </a:r>
          </a:p>
        </p:txBody>
      </p:sp>
      <p:sp>
        <p:nvSpPr>
          <p:cNvPr id="6" name="TextBox 5"/>
          <p:cNvSpPr txBox="1"/>
          <p:nvPr/>
        </p:nvSpPr>
        <p:spPr>
          <a:xfrm>
            <a:off x="11496011" y="6154660"/>
            <a:ext cx="524107"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80884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0A00-F158-45FC-AA7C-E13FD459DB30}"/>
              </a:ext>
            </a:extLst>
          </p:cNvPr>
          <p:cNvSpPr>
            <a:spLocks noGrp="1"/>
          </p:cNvSpPr>
          <p:nvPr>
            <p:ph type="title"/>
          </p:nvPr>
        </p:nvSpPr>
        <p:spPr/>
        <p:txBody>
          <a:bodyPr/>
          <a:lstStyle/>
          <a:p>
            <a:r>
              <a:rPr lang="en-US" dirty="0"/>
              <a:t>				Presenters</a:t>
            </a:r>
          </a:p>
        </p:txBody>
      </p:sp>
      <p:sp>
        <p:nvSpPr>
          <p:cNvPr id="3" name="Content Placeholder 2">
            <a:extLst>
              <a:ext uri="{FF2B5EF4-FFF2-40B4-BE49-F238E27FC236}">
                <a16:creationId xmlns:a16="http://schemas.microsoft.com/office/drawing/2014/main" id="{A362D950-8DA5-4359-9FDC-DBE050E143DC}"/>
              </a:ext>
            </a:extLst>
          </p:cNvPr>
          <p:cNvSpPr>
            <a:spLocks noGrp="1"/>
          </p:cNvSpPr>
          <p:nvPr>
            <p:ph idx="1"/>
          </p:nvPr>
        </p:nvSpPr>
        <p:spPr>
          <a:xfrm>
            <a:off x="402336" y="905256"/>
            <a:ext cx="10628331" cy="5587618"/>
          </a:xfrm>
        </p:spPr>
        <p:txBody>
          <a:bodyPr/>
          <a:lstStyle/>
          <a:p>
            <a:endParaRPr lang="en-US" sz="2400" dirty="0"/>
          </a:p>
          <a:p>
            <a:pPr marL="0" indent="0">
              <a:buNone/>
            </a:pPr>
            <a:r>
              <a:rPr lang="en-US" dirty="0"/>
              <a:t>			</a:t>
            </a:r>
          </a:p>
          <a:p>
            <a:pPr marL="0" indent="0">
              <a:buNone/>
            </a:pPr>
            <a:r>
              <a:rPr lang="en-US" sz="2400" dirty="0"/>
              <a:t>			</a:t>
            </a:r>
            <a:r>
              <a:rPr lang="en-US" dirty="0"/>
              <a:t>Freddie Shufford</a:t>
            </a:r>
            <a:r>
              <a:rPr lang="en-US" sz="2400" dirty="0"/>
              <a:t>- Vice President, Care</a:t>
            </a:r>
          </a:p>
          <a:p>
            <a:pPr marL="0" indent="0">
              <a:buNone/>
            </a:pPr>
            <a:endParaRPr lang="en-US" dirty="0"/>
          </a:p>
          <a:p>
            <a:pPr marL="0" indent="0">
              <a:buNone/>
            </a:pPr>
            <a:endParaRPr lang="en-US" sz="2400" dirty="0"/>
          </a:p>
          <a:p>
            <a:pPr marL="0" indent="0">
              <a:buNone/>
            </a:pPr>
            <a:r>
              <a:rPr lang="en-US" dirty="0"/>
              <a:t>			</a:t>
            </a:r>
          </a:p>
          <a:p>
            <a:pPr marL="0" indent="0">
              <a:buNone/>
            </a:pPr>
            <a:r>
              <a:rPr lang="en-US" sz="2400" dirty="0"/>
              <a:t>			Lakethia Patterson - Director of RW Services </a:t>
            </a:r>
          </a:p>
          <a:p>
            <a:pPr marL="0" indent="0">
              <a:buNone/>
            </a:pPr>
            <a:endParaRPr lang="en-US" dirty="0"/>
          </a:p>
          <a:p>
            <a:pPr marL="0" indent="0">
              <a:buNone/>
            </a:pPr>
            <a:endParaRPr lang="en-US" dirty="0"/>
          </a:p>
          <a:p>
            <a:pPr marL="0" indent="0" algn="r">
              <a:buNone/>
            </a:pPr>
            <a:r>
              <a:rPr lang="en-US" dirty="0"/>
              <a:t>		</a:t>
            </a:r>
          </a:p>
          <a:p>
            <a:pPr marL="0" indent="0" algn="r">
              <a:buNone/>
            </a:pPr>
            <a:r>
              <a:rPr lang="en-US" dirty="0"/>
              <a:t>Angela Jordan – Senior Manager, Intake and Referral</a:t>
            </a:r>
          </a:p>
          <a:p>
            <a:endParaRPr lang="en-US" dirty="0"/>
          </a:p>
        </p:txBody>
      </p:sp>
      <p:pic>
        <p:nvPicPr>
          <p:cNvPr id="8" name="Picture 7">
            <a:extLst>
              <a:ext uri="{FF2B5EF4-FFF2-40B4-BE49-F238E27FC236}">
                <a16:creationId xmlns:a16="http://schemas.microsoft.com/office/drawing/2014/main" id="{9F255329-63D1-44A1-882F-573091A5D116}"/>
              </a:ext>
            </a:extLst>
          </p:cNvPr>
          <p:cNvPicPr>
            <a:picLocks noChangeAspect="1"/>
          </p:cNvPicPr>
          <p:nvPr/>
        </p:nvPicPr>
        <p:blipFill>
          <a:blip r:embed="rId3"/>
          <a:stretch>
            <a:fillRect/>
          </a:stretch>
        </p:blipFill>
        <p:spPr>
          <a:xfrm>
            <a:off x="805922" y="2469239"/>
            <a:ext cx="1785639" cy="1765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person smiling at the camera&#10;&#10;AI-generated content may be incorrect.">
            <a:extLst>
              <a:ext uri="{FF2B5EF4-FFF2-40B4-BE49-F238E27FC236}">
                <a16:creationId xmlns:a16="http://schemas.microsoft.com/office/drawing/2014/main" id="{F5E3F4F0-6901-1CAB-E4BD-1975A7A6B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00732" y="370317"/>
            <a:ext cx="1765565" cy="1755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erson with curly hair smiling&#10;&#10;AI-generated content may be incorrect.">
            <a:extLst>
              <a:ext uri="{FF2B5EF4-FFF2-40B4-BE49-F238E27FC236}">
                <a16:creationId xmlns:a16="http://schemas.microsoft.com/office/drawing/2014/main" id="{9B954F2E-EBD4-CF97-D272-B452C75A0A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22" y="4509610"/>
            <a:ext cx="1785639" cy="1556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9070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67" y="106720"/>
            <a:ext cx="10515600" cy="572442"/>
          </a:xfrm>
        </p:spPr>
        <p:txBody>
          <a:bodyPr>
            <a:normAutofit fontScale="90000"/>
          </a:bodyPr>
          <a:lstStyle/>
          <a:p>
            <a:r>
              <a:rPr lang="en-US" dirty="0"/>
              <a:t>RFP Narrative</a:t>
            </a:r>
          </a:p>
        </p:txBody>
      </p:sp>
      <p:sp>
        <p:nvSpPr>
          <p:cNvPr id="4" name="TextBox 3"/>
          <p:cNvSpPr txBox="1"/>
          <p:nvPr/>
        </p:nvSpPr>
        <p:spPr>
          <a:xfrm>
            <a:off x="11363092" y="6176963"/>
            <a:ext cx="524107" cy="369332"/>
          </a:xfrm>
          <a:prstGeom prst="rect">
            <a:avLst/>
          </a:prstGeom>
          <a:noFill/>
        </p:spPr>
        <p:txBody>
          <a:bodyPr wrap="square" rtlCol="0">
            <a:spAutoFit/>
          </a:bodyPr>
          <a:lstStyle/>
          <a:p>
            <a:r>
              <a:rPr lang="en-US" dirty="0"/>
              <a:t>18</a:t>
            </a:r>
          </a:p>
        </p:txBody>
      </p:sp>
      <p:sp>
        <p:nvSpPr>
          <p:cNvPr id="8" name="TextBox 7">
            <a:extLst>
              <a:ext uri="{FF2B5EF4-FFF2-40B4-BE49-F238E27FC236}">
                <a16:creationId xmlns:a16="http://schemas.microsoft.com/office/drawing/2014/main" id="{FF1FE7A9-02B2-442D-BE96-055FBF132863}"/>
              </a:ext>
            </a:extLst>
          </p:cNvPr>
          <p:cNvSpPr txBox="1"/>
          <p:nvPr/>
        </p:nvSpPr>
        <p:spPr>
          <a:xfrm>
            <a:off x="788701" y="4764024"/>
            <a:ext cx="10366979" cy="1077218"/>
          </a:xfrm>
          <a:prstGeom prst="rect">
            <a:avLst/>
          </a:prstGeom>
          <a:noFill/>
        </p:spPr>
        <p:txBody>
          <a:bodyPr wrap="square">
            <a:spAutoFit/>
          </a:bodyPr>
          <a:lstStyle/>
          <a:p>
            <a:r>
              <a:rPr lang="en-US" sz="1600" dirty="0">
                <a:solidFill>
                  <a:srgbClr val="561643"/>
                </a:solidFill>
                <a:latin typeface="Intro Black" panose="02000000000000000000" pitchFamily="50" charset="0"/>
              </a:rPr>
              <a:t>Agency ACME intends to apply for Mental Health, Oral health and Medical Case Management</a:t>
            </a:r>
          </a:p>
          <a:p>
            <a:r>
              <a:rPr lang="en-US" sz="1600" dirty="0">
                <a:solidFill>
                  <a:srgbClr val="561643"/>
                </a:solidFill>
                <a:latin typeface="Intro Black" panose="02000000000000000000" pitchFamily="50" charset="0"/>
              </a:rPr>
              <a:t>Complete sections 1-7</a:t>
            </a:r>
          </a:p>
          <a:p>
            <a:r>
              <a:rPr lang="en-US" sz="1600" dirty="0">
                <a:solidFill>
                  <a:srgbClr val="561643"/>
                </a:solidFill>
                <a:latin typeface="Intro Black" panose="02000000000000000000" pitchFamily="50" charset="0"/>
              </a:rPr>
              <a:t>Complete section 8 twice, once for mental health and once for oral health</a:t>
            </a:r>
          </a:p>
          <a:p>
            <a:r>
              <a:rPr lang="en-US" sz="1600" dirty="0">
                <a:solidFill>
                  <a:srgbClr val="561643"/>
                </a:solidFill>
                <a:latin typeface="Intro Black" panose="02000000000000000000" pitchFamily="50" charset="0"/>
              </a:rPr>
              <a:t>Complete section 9 once for medical case management</a:t>
            </a:r>
          </a:p>
        </p:txBody>
      </p:sp>
      <p:sp>
        <p:nvSpPr>
          <p:cNvPr id="10" name="TextBox 9">
            <a:extLst>
              <a:ext uri="{FF2B5EF4-FFF2-40B4-BE49-F238E27FC236}">
                <a16:creationId xmlns:a16="http://schemas.microsoft.com/office/drawing/2014/main" id="{E067C6B7-AE51-4CE7-B9FC-FA23B2D2621B}"/>
              </a:ext>
            </a:extLst>
          </p:cNvPr>
          <p:cNvSpPr txBox="1"/>
          <p:nvPr/>
        </p:nvSpPr>
        <p:spPr>
          <a:xfrm>
            <a:off x="636301" y="4245376"/>
            <a:ext cx="9567674" cy="590931"/>
          </a:xfrm>
          <a:prstGeom prst="rect">
            <a:avLst/>
          </a:prstGeom>
          <a:noFill/>
        </p:spPr>
        <p:txBody>
          <a:bodyPr wrap="square">
            <a:spAutoFit/>
          </a:bodyPr>
          <a:lstStyle/>
          <a:p>
            <a:pPr>
              <a:lnSpc>
                <a:spcPct val="90000"/>
              </a:lnSpc>
              <a:spcBef>
                <a:spcPct val="0"/>
              </a:spcBef>
            </a:pPr>
            <a:r>
              <a:rPr lang="en-US" sz="3200" cap="all" dirty="0">
                <a:solidFill>
                  <a:srgbClr val="AD1E23"/>
                </a:solidFill>
                <a:latin typeface="Intro Black" panose="02000000000000000000" pitchFamily="50" charset="0"/>
                <a:ea typeface="+mj-ea"/>
                <a:cs typeface="+mj-cs"/>
              </a:rPr>
              <a:t>Example</a:t>
            </a:r>
            <a:r>
              <a:rPr lang="en-US" sz="3600" cap="all" dirty="0">
                <a:solidFill>
                  <a:srgbClr val="AD1E23"/>
                </a:solidFill>
                <a:latin typeface="Intro Black" panose="02000000000000000000" pitchFamily="50" charset="0"/>
                <a:ea typeface="+mj-ea"/>
                <a:cs typeface="+mj-cs"/>
              </a:rPr>
              <a:t> </a:t>
            </a:r>
            <a:r>
              <a:rPr lang="en-US" sz="3200" cap="all" dirty="0">
                <a:solidFill>
                  <a:srgbClr val="AD1E23"/>
                </a:solidFill>
                <a:latin typeface="Intro Black" panose="02000000000000000000" pitchFamily="50" charset="0"/>
                <a:ea typeface="+mj-ea"/>
                <a:cs typeface="+mj-cs"/>
              </a:rPr>
              <a:t>of</a:t>
            </a:r>
            <a:r>
              <a:rPr lang="en-US" sz="3600" cap="all" dirty="0">
                <a:solidFill>
                  <a:srgbClr val="AD1E23"/>
                </a:solidFill>
                <a:latin typeface="Intro Black" panose="02000000000000000000" pitchFamily="50" charset="0"/>
                <a:ea typeface="+mj-ea"/>
                <a:cs typeface="+mj-cs"/>
              </a:rPr>
              <a:t> </a:t>
            </a:r>
            <a:r>
              <a:rPr lang="en-US" sz="3200" cap="all" dirty="0">
                <a:solidFill>
                  <a:srgbClr val="AD1E23"/>
                </a:solidFill>
                <a:latin typeface="Intro Black" panose="02000000000000000000" pitchFamily="50" charset="0"/>
                <a:ea typeface="+mj-ea"/>
                <a:cs typeface="+mj-cs"/>
              </a:rPr>
              <a:t>Narrative</a:t>
            </a:r>
            <a:r>
              <a:rPr lang="en-US" sz="3600" cap="all" dirty="0">
                <a:solidFill>
                  <a:srgbClr val="AD1E23"/>
                </a:solidFill>
                <a:latin typeface="Intro Black" panose="02000000000000000000" pitchFamily="50" charset="0"/>
                <a:ea typeface="+mj-ea"/>
                <a:cs typeface="+mj-cs"/>
              </a:rPr>
              <a:t> </a:t>
            </a:r>
            <a:r>
              <a:rPr lang="en-US" sz="3200" cap="all" dirty="0">
                <a:solidFill>
                  <a:srgbClr val="AD1E23"/>
                </a:solidFill>
                <a:latin typeface="Intro Black" panose="02000000000000000000" pitchFamily="50" charset="0"/>
                <a:ea typeface="+mj-ea"/>
                <a:cs typeface="+mj-cs"/>
              </a:rPr>
              <a:t>Submission</a:t>
            </a:r>
            <a:endParaRPr lang="en-US" sz="3600" cap="all" dirty="0">
              <a:solidFill>
                <a:srgbClr val="AD1E23"/>
              </a:solidFill>
              <a:latin typeface="Intro Black" panose="02000000000000000000" pitchFamily="50" charset="0"/>
              <a:ea typeface="+mj-ea"/>
              <a:cs typeface="+mj-cs"/>
            </a:endParaRPr>
          </a:p>
        </p:txBody>
      </p:sp>
      <p:graphicFrame>
        <p:nvGraphicFramePr>
          <p:cNvPr id="9" name="Table 8">
            <a:extLst>
              <a:ext uri="{FF2B5EF4-FFF2-40B4-BE49-F238E27FC236}">
                <a16:creationId xmlns:a16="http://schemas.microsoft.com/office/drawing/2014/main" id="{55A7FB54-47A4-E377-E9D9-7ABACA6954A6}"/>
              </a:ext>
            </a:extLst>
          </p:cNvPr>
          <p:cNvGraphicFramePr>
            <a:graphicFrameLocks noGrp="1"/>
          </p:cNvGraphicFramePr>
          <p:nvPr>
            <p:extLst>
              <p:ext uri="{D42A27DB-BD31-4B8C-83A1-F6EECF244321}">
                <p14:modId xmlns:p14="http://schemas.microsoft.com/office/powerpoint/2010/main" val="437535701"/>
              </p:ext>
            </p:extLst>
          </p:nvPr>
        </p:nvGraphicFramePr>
        <p:xfrm>
          <a:off x="636301" y="679162"/>
          <a:ext cx="9976198" cy="314036"/>
        </p:xfrm>
        <a:graphic>
          <a:graphicData uri="http://schemas.openxmlformats.org/drawingml/2006/table">
            <a:tbl>
              <a:tblPr firstRow="1" firstCol="1" bandRow="1">
                <a:tableStyleId>{5C22544A-7EE6-4342-B048-85BDC9FD1C3A}</a:tableStyleId>
              </a:tblPr>
              <a:tblGrid>
                <a:gridCol w="7040390">
                  <a:extLst>
                    <a:ext uri="{9D8B030D-6E8A-4147-A177-3AD203B41FA5}">
                      <a16:colId xmlns:a16="http://schemas.microsoft.com/office/drawing/2014/main" val="1080581128"/>
                    </a:ext>
                  </a:extLst>
                </a:gridCol>
                <a:gridCol w="2935808">
                  <a:extLst>
                    <a:ext uri="{9D8B030D-6E8A-4147-A177-3AD203B41FA5}">
                      <a16:colId xmlns:a16="http://schemas.microsoft.com/office/drawing/2014/main" val="1074347542"/>
                    </a:ext>
                  </a:extLst>
                </a:gridCol>
              </a:tblGrid>
              <a:tr h="314036">
                <a:tc>
                  <a:txBody>
                    <a:bodyPr/>
                    <a:lstStyle/>
                    <a:p>
                      <a:pPr marL="0" marR="0">
                        <a:lnSpc>
                          <a:spcPct val="115000"/>
                        </a:lnSpc>
                        <a:spcAft>
                          <a:spcPts val="800"/>
                        </a:spcAft>
                        <a:buNone/>
                      </a:pPr>
                      <a:r>
                        <a:rPr lang="en-US" sz="1000" kern="0" dirty="0">
                          <a:effectLst/>
                        </a:rPr>
                        <a:t>Section 2. Agency Experience (3 pgs. maximum)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1000" kern="0" dirty="0">
                          <a:effectLst/>
                        </a:rPr>
                        <a:t>Maximum Points: 10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1065666"/>
                  </a:ext>
                </a:extLst>
              </a:tr>
            </a:tbl>
          </a:graphicData>
        </a:graphic>
      </p:graphicFrame>
      <p:sp>
        <p:nvSpPr>
          <p:cNvPr id="3" name="Rectangle 2">
            <a:extLst>
              <a:ext uri="{FF2B5EF4-FFF2-40B4-BE49-F238E27FC236}">
                <a16:creationId xmlns:a16="http://schemas.microsoft.com/office/drawing/2014/main" id="{82EE4C7F-EAB4-0C68-3E21-9CDAECD45C6A}"/>
              </a:ext>
            </a:extLst>
          </p:cNvPr>
          <p:cNvSpPr>
            <a:spLocks noChangeArrowheads="1"/>
          </p:cNvSpPr>
          <p:nvPr/>
        </p:nvSpPr>
        <p:spPr bwMode="auto">
          <a:xfrm>
            <a:off x="636301" y="539747"/>
            <a:ext cx="10919398"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Intro Black" panose="02000000000000000000"/>
                <a:ea typeface="Aptos" panose="020B0004020202020204" pitchFamily="34" charset="0"/>
                <a:cs typeface="Times New Roman" panose="02020603050405020304" pitchFamily="18" charset="0"/>
              </a:rPr>
              <a:t>Provide narrative addressing the following: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Intro Black" panose="0200000000000000000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Intro Black" panose="02000000000000000000"/>
                <a:ea typeface="Aptos" panose="020B0004020202020204" pitchFamily="34" charset="0"/>
                <a:cs typeface="Times New Roman" panose="02020603050405020304" pitchFamily="18" charset="0"/>
              </a:rPr>
              <a:t>1) Describe the agency’s overall mission and service portfolio (no points)</a:t>
            </a:r>
            <a:endParaRPr kumimoji="0" lang="en-US" altLang="en-US" sz="1600" b="0" i="0" u="none" strike="noStrike" cap="none" normalizeH="0" baseline="0" dirty="0">
              <a:ln>
                <a:noFill/>
              </a:ln>
              <a:solidFill>
                <a:schemeClr val="tx1"/>
              </a:solidFill>
              <a:effectLst/>
              <a:latin typeface="Intro Black" panose="0200000000000000000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Intro Black" panose="02000000000000000000"/>
                <a:ea typeface="Aptos" panose="020B0004020202020204" pitchFamily="34" charset="0"/>
                <a:cs typeface="Times New Roman" panose="02020603050405020304" pitchFamily="18" charset="0"/>
              </a:rPr>
              <a:t>     Your agency’s response here</a:t>
            </a:r>
            <a:endParaRPr kumimoji="0" lang="en-US" altLang="en-US" sz="1600" b="0" i="0" u="none" strike="noStrike" cap="none" normalizeH="0" baseline="0" dirty="0">
              <a:ln>
                <a:noFill/>
              </a:ln>
              <a:solidFill>
                <a:schemeClr val="tx1"/>
              </a:solidFill>
              <a:effectLst/>
              <a:latin typeface="Intro Black" panose="0200000000000000000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Intro Black" panose="02000000000000000000"/>
                <a:ea typeface="Aptos" panose="020B0004020202020204" pitchFamily="34" charset="0"/>
                <a:cs typeface="Times New Roman" panose="02020603050405020304" pitchFamily="18" charset="0"/>
              </a:rPr>
              <a:t>2) Describe the geographic area in which services are provided and where sites are located (no points)</a:t>
            </a:r>
            <a:endParaRPr kumimoji="0" lang="en-US" altLang="en-US" sz="1600" b="0" i="0" u="none" strike="noStrike" cap="none" normalizeH="0" baseline="0" dirty="0">
              <a:ln>
                <a:noFill/>
              </a:ln>
              <a:solidFill>
                <a:schemeClr val="tx1"/>
              </a:solidFill>
              <a:effectLst/>
              <a:latin typeface="Intro Black" panose="0200000000000000000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Intro Black" panose="02000000000000000000"/>
                <a:ea typeface="Aptos" panose="020B0004020202020204" pitchFamily="34" charset="0"/>
                <a:cs typeface="Times New Roman" panose="02020603050405020304" pitchFamily="18" charset="0"/>
              </a:rPr>
              <a:t>     Your agency’s response here</a:t>
            </a:r>
            <a:endParaRPr kumimoji="0" lang="en-US" altLang="en-US" sz="1600" b="0" i="0" u="none" strike="noStrike" cap="none" normalizeH="0" baseline="0" dirty="0">
              <a:ln>
                <a:noFill/>
              </a:ln>
              <a:solidFill>
                <a:schemeClr val="tx1"/>
              </a:solidFill>
              <a:effectLst/>
              <a:latin typeface="Intro Black" panose="02000000000000000000"/>
            </a:endParaRPr>
          </a:p>
          <a:p>
            <a:pPr marL="0" marR="0" lvl="0" indent="0"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Intro Black" panose="02000000000000000000"/>
                <a:ea typeface="Aptos" panose="020B0004020202020204" pitchFamily="34" charset="0"/>
                <a:cs typeface="Times New Roman" panose="02020603050405020304" pitchFamily="18" charset="0"/>
              </a:rPr>
              <a:t>3)  Describe the agency’s experience providing care services to persons living with HIV/AIDS. If a       current provider in AFC’s Case     Management collaborative, outline results from your organization’s most recent programmatic and fiscal site visits. What are areas of strength and areas for improvement?</a:t>
            </a:r>
            <a:endParaRPr kumimoji="0" lang="en-US" altLang="en-US" sz="1600" b="0" i="0" u="none" strike="noStrike" cap="none" normalizeH="0" baseline="0" dirty="0">
              <a:ln>
                <a:noFill/>
              </a:ln>
              <a:solidFill>
                <a:schemeClr val="tx1"/>
              </a:solidFill>
              <a:effectLst/>
              <a:latin typeface="Intro Black" panose="0200000000000000000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Intro Black" panose="02000000000000000000"/>
                <a:ea typeface="Aptos" panose="020B0004020202020204" pitchFamily="34" charset="0"/>
                <a:cs typeface="Times New Roman" panose="02020603050405020304" pitchFamily="18" charset="0"/>
              </a:rPr>
              <a:t>     Your agency’s response here</a:t>
            </a:r>
            <a:endParaRPr kumimoji="0" lang="en-US" altLang="en-US" sz="1600" b="0" i="0" u="none" strike="noStrike" cap="none" normalizeH="0" baseline="0" dirty="0">
              <a:ln>
                <a:noFill/>
              </a:ln>
              <a:solidFill>
                <a:schemeClr val="tx1"/>
              </a:solidFill>
              <a:effectLst/>
              <a:latin typeface="Intro Black" panose="0200000000000000000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Intro Black" panose="02000000000000000000"/>
                <a:ea typeface="Aptos" panose="020B0004020202020204" pitchFamily="34" charset="0"/>
                <a:cs typeface="Times New Roman" panose="02020603050405020304" pitchFamily="18" charset="0"/>
              </a:rPr>
              <a:t>4)Describe how your agency defines and assures equity within your programs. (Be specific about access, removing barriers and closing </a:t>
            </a:r>
            <a:r>
              <a:rPr lang="en-US" altLang="en-US" sz="1600" dirty="0">
                <a:latin typeface="Intro Black" panose="02000000000000000000"/>
                <a:ea typeface="Aptos" panose="020B0004020202020204" pitchFamily="34" charset="0"/>
                <a:cs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Intro Black" panose="02000000000000000000"/>
                <a:ea typeface="Aptos" panose="020B0004020202020204" pitchFamily="34" charset="0"/>
                <a:cs typeface="Times New Roman" panose="02020603050405020304" pitchFamily="18" charset="0"/>
              </a:rPr>
              <a:t>equity gaps).</a:t>
            </a:r>
            <a:endParaRPr kumimoji="0" lang="en-US" altLang="en-US" sz="1600" b="0" i="0" u="none" strike="noStrike" cap="none" normalizeH="0" baseline="0" dirty="0">
              <a:ln>
                <a:noFill/>
              </a:ln>
              <a:solidFill>
                <a:schemeClr val="tx1"/>
              </a:solidFill>
              <a:effectLst/>
              <a:latin typeface="Intro Black" panose="0200000000000000000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Intro Black" panose="02000000000000000000"/>
                <a:ea typeface="Aptos" panose="020B0004020202020204" pitchFamily="34" charset="0"/>
                <a:cs typeface="Times New Roman" panose="02020603050405020304" pitchFamily="18" charset="0"/>
              </a:rPr>
              <a:t>     Your agency’s response here</a:t>
            </a:r>
            <a:endParaRPr kumimoji="0" lang="en-US" altLang="en-US" sz="1600" b="0" i="0" u="none" strike="noStrike" cap="none" normalizeH="0" baseline="0" dirty="0">
              <a:ln>
                <a:noFill/>
              </a:ln>
              <a:solidFill>
                <a:schemeClr val="tx1"/>
              </a:solidFill>
              <a:effectLst/>
              <a:latin typeface="Intro Black" panose="0200000000000000000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1363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RFP Appendices</a:t>
            </a:r>
          </a:p>
        </p:txBody>
      </p:sp>
      <p:graphicFrame>
        <p:nvGraphicFramePr>
          <p:cNvPr id="5" name="Table 4"/>
          <p:cNvGraphicFramePr>
            <a:graphicFrameLocks noGrp="1"/>
          </p:cNvGraphicFramePr>
          <p:nvPr>
            <p:extLst>
              <p:ext uri="{D42A27DB-BD31-4B8C-83A1-F6EECF244321}">
                <p14:modId xmlns:p14="http://schemas.microsoft.com/office/powerpoint/2010/main" val="1835396972"/>
              </p:ext>
            </p:extLst>
          </p:nvPr>
        </p:nvGraphicFramePr>
        <p:xfrm>
          <a:off x="877441" y="1004537"/>
          <a:ext cx="10620103" cy="3605350"/>
        </p:xfrm>
        <a:graphic>
          <a:graphicData uri="http://schemas.openxmlformats.org/drawingml/2006/table">
            <a:tbl>
              <a:tblPr firstRow="1" firstCol="1" bandRow="1">
                <a:tableStyleId>{5C22544A-7EE6-4342-B048-85BDC9FD1C3A}</a:tableStyleId>
              </a:tblPr>
              <a:tblGrid>
                <a:gridCol w="1863176">
                  <a:extLst>
                    <a:ext uri="{9D8B030D-6E8A-4147-A177-3AD203B41FA5}">
                      <a16:colId xmlns:a16="http://schemas.microsoft.com/office/drawing/2014/main" val="210842980"/>
                    </a:ext>
                  </a:extLst>
                </a:gridCol>
                <a:gridCol w="8756927">
                  <a:extLst>
                    <a:ext uri="{9D8B030D-6E8A-4147-A177-3AD203B41FA5}">
                      <a16:colId xmlns:a16="http://schemas.microsoft.com/office/drawing/2014/main" val="3788706600"/>
                    </a:ext>
                  </a:extLst>
                </a:gridCol>
              </a:tblGrid>
              <a:tr h="73587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B0604020202020204" charset="-128"/>
                          <a:cs typeface="Times New Roman" panose="02020603050405020304" pitchFamily="18" charset="0"/>
                        </a:rPr>
                        <a:t>List of Appendices: </a:t>
                      </a:r>
                      <a:r>
                        <a:rPr lang="en-US" sz="1800" dirty="0"/>
                        <a:t>Please note that if your agency applies for multiple service categories, some appendices will be required to be completed for each service category you apply for.</a:t>
                      </a:r>
                    </a:p>
                    <a:p>
                      <a:pPr marL="0" marR="0">
                        <a:spcBef>
                          <a:spcPts val="0"/>
                        </a:spcBef>
                        <a:spcAft>
                          <a:spcPts val="0"/>
                        </a:spcAft>
                      </a:pP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3970851631"/>
                  </a:ext>
                </a:extLst>
              </a:tr>
              <a:tr h="257991">
                <a:tc>
                  <a:txBody>
                    <a:bodyPr/>
                    <a:lstStyle/>
                    <a:p>
                      <a:pPr marL="0" marR="0">
                        <a:spcBef>
                          <a:spcPts val="0"/>
                        </a:spcBef>
                        <a:spcAft>
                          <a:spcPts val="0"/>
                        </a:spcAft>
                      </a:pPr>
                      <a:r>
                        <a:rPr lang="en-US" sz="1800" dirty="0">
                          <a:effectLst/>
                        </a:rPr>
                        <a:t>Appendix 1</a:t>
                      </a: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Internal Revenue Service 501(c)3</a:t>
                      </a: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2903414621"/>
                  </a:ext>
                </a:extLst>
              </a:tr>
              <a:tr h="257991">
                <a:tc>
                  <a:txBody>
                    <a:bodyPr/>
                    <a:lstStyle/>
                    <a:p>
                      <a:pPr marL="0" marR="0">
                        <a:spcBef>
                          <a:spcPts val="0"/>
                        </a:spcBef>
                        <a:spcAft>
                          <a:spcPts val="0"/>
                        </a:spcAft>
                      </a:pPr>
                      <a:r>
                        <a:rPr lang="en-US" sz="1800" dirty="0">
                          <a:effectLst/>
                        </a:rPr>
                        <a:t>Appendix 2</a:t>
                      </a: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Proof of Valid registration in the system for award management, SAM.GOV</a:t>
                      </a: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3886651424"/>
                  </a:ext>
                </a:extLst>
              </a:tr>
              <a:tr h="257991">
                <a:tc>
                  <a:txBody>
                    <a:bodyPr/>
                    <a:lstStyle/>
                    <a:p>
                      <a:pPr marL="0" marR="0">
                        <a:spcBef>
                          <a:spcPts val="0"/>
                        </a:spcBef>
                        <a:spcAft>
                          <a:spcPts val="0"/>
                        </a:spcAft>
                      </a:pPr>
                      <a:r>
                        <a:rPr lang="en-US" sz="1800" dirty="0">
                          <a:effectLst/>
                        </a:rPr>
                        <a:t>Appendix 3</a:t>
                      </a: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Client Demographics Template</a:t>
                      </a: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1603854378"/>
                  </a:ext>
                </a:extLst>
              </a:tr>
              <a:tr h="257991">
                <a:tc>
                  <a:txBody>
                    <a:bodyPr/>
                    <a:lstStyle/>
                    <a:p>
                      <a:pPr marL="0" marR="0">
                        <a:spcBef>
                          <a:spcPts val="0"/>
                        </a:spcBef>
                        <a:spcAft>
                          <a:spcPts val="0"/>
                        </a:spcAft>
                      </a:pPr>
                      <a:r>
                        <a:rPr lang="en-US" sz="1800" u="sng" dirty="0">
                          <a:effectLst/>
                        </a:rPr>
                        <a:t>Appendix 4</a:t>
                      </a:r>
                      <a:endParaRPr lang="en-US" sz="1800" u="sng"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200" dirty="0">
                          <a:solidFill>
                            <a:schemeClr val="dk1"/>
                          </a:solidFill>
                          <a:effectLst/>
                          <a:latin typeface="+mn-lt"/>
                          <a:ea typeface="+mn-ea"/>
                          <a:cs typeface="+mn-cs"/>
                        </a:rPr>
                        <a:t>Resumes &amp; Job Descriptions for Key Staff; Relevant staff (new applicants only) and agency certifications and licenses (all applicants)</a:t>
                      </a: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2858992995"/>
                  </a:ext>
                </a:extLst>
              </a:tr>
              <a:tr h="257991">
                <a:tc>
                  <a:txBody>
                    <a:bodyPr/>
                    <a:lstStyle/>
                    <a:p>
                      <a:pPr marL="0" marR="0">
                        <a:spcBef>
                          <a:spcPts val="0"/>
                        </a:spcBef>
                        <a:spcAft>
                          <a:spcPts val="0"/>
                        </a:spcAft>
                      </a:pPr>
                      <a:r>
                        <a:rPr lang="en-US" sz="1800" dirty="0">
                          <a:effectLst/>
                        </a:rPr>
                        <a:t>Appendix 5</a:t>
                      </a: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*Medicaid Certification (if applicable)</a:t>
                      </a: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1031229059"/>
                  </a:ext>
                </a:extLst>
              </a:tr>
              <a:tr h="862150">
                <a:tc>
                  <a:txBody>
                    <a:bodyPr/>
                    <a:lstStyle/>
                    <a:p>
                      <a:pPr marL="0" marR="0">
                        <a:spcBef>
                          <a:spcPts val="0"/>
                        </a:spcBef>
                        <a:spcAft>
                          <a:spcPts val="0"/>
                        </a:spcAft>
                      </a:pPr>
                      <a:r>
                        <a:rPr lang="en-US" sz="1800" i="0" u="sng" dirty="0">
                          <a:effectLst/>
                        </a:rPr>
                        <a:t>Appendix 6</a:t>
                      </a:r>
                      <a:endParaRPr lang="en-US" sz="1800" i="0" u="sng"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Budget (case management services only) </a:t>
                      </a:r>
                    </a:p>
                    <a:p>
                      <a:pPr marL="0" marR="0">
                        <a:spcBef>
                          <a:spcPts val="0"/>
                        </a:spcBef>
                        <a:spcAft>
                          <a:spcPts val="0"/>
                        </a:spcAft>
                      </a:pPr>
                      <a:r>
                        <a:rPr lang="en-US" sz="1800" dirty="0">
                          <a:effectLst/>
                        </a:rPr>
                        <a:t>If applying for both Medical Case Management and Non-Medical Case Management, complete this form twice.</a:t>
                      </a: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1561863935"/>
                  </a:ext>
                </a:extLst>
              </a:tr>
              <a:tr h="257991">
                <a:tc>
                  <a:txBody>
                    <a:bodyPr/>
                    <a:lstStyle/>
                    <a:p>
                      <a:pPr marL="0" marR="0">
                        <a:spcBef>
                          <a:spcPts val="0"/>
                        </a:spcBef>
                        <a:spcAft>
                          <a:spcPts val="0"/>
                        </a:spcAft>
                      </a:pPr>
                      <a:r>
                        <a:rPr lang="en-US" sz="1800" dirty="0">
                          <a:effectLst/>
                        </a:rPr>
                        <a:t>Appendix 7</a:t>
                      </a: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Most recent financial statement or independent audit, OMB Circular A-133 Audit</a:t>
                      </a:r>
                      <a:endParaRPr lang="en-US" sz="18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688371555"/>
                  </a:ext>
                </a:extLst>
              </a:tr>
            </a:tbl>
          </a:graphicData>
        </a:graphic>
      </p:graphicFrame>
      <p:sp>
        <p:nvSpPr>
          <p:cNvPr id="4" name="TextBox 3"/>
          <p:cNvSpPr txBox="1"/>
          <p:nvPr/>
        </p:nvSpPr>
        <p:spPr>
          <a:xfrm>
            <a:off x="11497544" y="6188114"/>
            <a:ext cx="524107" cy="369332"/>
          </a:xfrm>
          <a:prstGeom prst="rect">
            <a:avLst/>
          </a:prstGeom>
          <a:noFill/>
        </p:spPr>
        <p:txBody>
          <a:bodyPr wrap="square" rtlCol="0">
            <a:spAutoFit/>
          </a:bodyPr>
          <a:lstStyle/>
          <a:p>
            <a:r>
              <a:rPr lang="en-US" dirty="0"/>
              <a:t>20</a:t>
            </a:r>
          </a:p>
        </p:txBody>
      </p:sp>
      <p:sp>
        <p:nvSpPr>
          <p:cNvPr id="6" name="Content Placeholder 2">
            <a:extLst>
              <a:ext uri="{FF2B5EF4-FFF2-40B4-BE49-F238E27FC236}">
                <a16:creationId xmlns:a16="http://schemas.microsoft.com/office/drawing/2014/main" id="{2E282326-A20A-4880-812D-91714604058E}"/>
              </a:ext>
            </a:extLst>
          </p:cNvPr>
          <p:cNvSpPr>
            <a:spLocks noGrp="1"/>
          </p:cNvSpPr>
          <p:nvPr>
            <p:ph idx="1"/>
          </p:nvPr>
        </p:nvSpPr>
        <p:spPr>
          <a:xfrm>
            <a:off x="515067" y="4759965"/>
            <a:ext cx="10515600" cy="2186996"/>
          </a:xfrm>
        </p:spPr>
        <p:txBody>
          <a:bodyPr>
            <a:normAutofit/>
          </a:bodyPr>
          <a:lstStyle/>
          <a:p>
            <a:r>
              <a:rPr lang="en-US" sz="1400" dirty="0"/>
              <a:t>Agency ACME intends to apply for Mental Health, Oral health and Medical Case Management</a:t>
            </a:r>
          </a:p>
          <a:p>
            <a:pPr lvl="1"/>
            <a:r>
              <a:rPr lang="en-US" sz="1400" dirty="0"/>
              <a:t>Attach appendices 1-3, 5, 7 once</a:t>
            </a:r>
          </a:p>
          <a:p>
            <a:pPr lvl="1"/>
            <a:r>
              <a:rPr lang="en-US" sz="1400" dirty="0"/>
              <a:t>Attach appendices 4 three times, once for mental health, once for oral health and once for medical case management</a:t>
            </a:r>
          </a:p>
          <a:p>
            <a:pPr lvl="1"/>
            <a:r>
              <a:rPr lang="en-US" sz="1400" dirty="0"/>
              <a:t>Attach appendices 6 once for case management</a:t>
            </a:r>
          </a:p>
        </p:txBody>
      </p:sp>
    </p:spTree>
    <p:extLst>
      <p:ext uri="{BB962C8B-B14F-4D97-AF65-F5344CB8AC3E}">
        <p14:creationId xmlns:p14="http://schemas.microsoft.com/office/powerpoint/2010/main" val="3702631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RFP Workbooks</a:t>
            </a:r>
          </a:p>
        </p:txBody>
      </p:sp>
      <p:sp>
        <p:nvSpPr>
          <p:cNvPr id="3" name="Content Placeholder 2"/>
          <p:cNvSpPr>
            <a:spLocks noGrp="1"/>
          </p:cNvSpPr>
          <p:nvPr>
            <p:ph idx="1"/>
          </p:nvPr>
        </p:nvSpPr>
        <p:spPr/>
        <p:txBody>
          <a:bodyPr/>
          <a:lstStyle/>
          <a:p>
            <a:pPr>
              <a:tabLst>
                <a:tab pos="2575560" algn="l"/>
              </a:tabLst>
            </a:pPr>
            <a:r>
              <a:rPr lang="en-US" u="sng" dirty="0">
                <a:hlinkClick r:id="rId3"/>
              </a:rPr>
              <a:t>https://www.aidschicago.org/rw2026/</a:t>
            </a:r>
            <a:endParaRPr lang="en-US" dirty="0"/>
          </a:p>
          <a:p>
            <a:endParaRPr lang="en-US" sz="2800" u="sng" dirty="0"/>
          </a:p>
          <a:p>
            <a:r>
              <a:rPr lang="en-US" sz="2800" dirty="0"/>
              <a:t>Agencies will download</a:t>
            </a:r>
          </a:p>
          <a:p>
            <a:pPr lvl="1"/>
            <a:r>
              <a:rPr lang="en-US" sz="2800" dirty="0"/>
              <a:t>Ryan White RFP (pdf)</a:t>
            </a:r>
          </a:p>
          <a:p>
            <a:pPr lvl="1"/>
            <a:r>
              <a:rPr lang="en-US" sz="2800" dirty="0"/>
              <a:t>RFP Narrative Workbook (MS Word)</a:t>
            </a:r>
          </a:p>
          <a:p>
            <a:pPr lvl="1"/>
            <a:r>
              <a:rPr lang="en-US" sz="2800" dirty="0"/>
              <a:t>RFP Forms Workbook (MS Word)</a:t>
            </a:r>
          </a:p>
          <a:p>
            <a:endParaRPr lang="en-US" dirty="0"/>
          </a:p>
        </p:txBody>
      </p:sp>
      <p:sp>
        <p:nvSpPr>
          <p:cNvPr id="4" name="TextBox 3"/>
          <p:cNvSpPr txBox="1"/>
          <p:nvPr/>
        </p:nvSpPr>
        <p:spPr>
          <a:xfrm>
            <a:off x="11363092" y="6176963"/>
            <a:ext cx="524107" cy="369332"/>
          </a:xfrm>
          <a:prstGeom prst="rect">
            <a:avLst/>
          </a:prstGeom>
          <a:noFill/>
        </p:spPr>
        <p:txBody>
          <a:bodyPr wrap="square" rtlCol="0">
            <a:spAutoFit/>
          </a:bodyPr>
          <a:lstStyle/>
          <a:p>
            <a:r>
              <a:rPr lang="en-US" dirty="0"/>
              <a:t>22</a:t>
            </a:r>
          </a:p>
        </p:txBody>
      </p:sp>
    </p:spTree>
    <p:extLst>
      <p:ext uri="{BB962C8B-B14F-4D97-AF65-F5344CB8AC3E}">
        <p14:creationId xmlns:p14="http://schemas.microsoft.com/office/powerpoint/2010/main" val="4033348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67" y="346273"/>
            <a:ext cx="10515600" cy="779462"/>
          </a:xfrm>
        </p:spPr>
        <p:txBody>
          <a:bodyPr/>
          <a:lstStyle/>
          <a:p>
            <a:r>
              <a:rPr lang="en-US" dirty="0"/>
              <a:t>SharePoint</a:t>
            </a:r>
          </a:p>
        </p:txBody>
      </p:sp>
      <p:sp>
        <p:nvSpPr>
          <p:cNvPr id="3" name="Content Placeholder 2"/>
          <p:cNvSpPr>
            <a:spLocks noGrp="1"/>
          </p:cNvSpPr>
          <p:nvPr>
            <p:ph idx="1"/>
          </p:nvPr>
        </p:nvSpPr>
        <p:spPr>
          <a:xfrm>
            <a:off x="838200" y="1632857"/>
            <a:ext cx="10839994" cy="4544106"/>
          </a:xfrm>
        </p:spPr>
        <p:txBody>
          <a:bodyPr>
            <a:normAutofit lnSpcReduction="10000"/>
          </a:bodyPr>
          <a:lstStyle/>
          <a:p>
            <a:pPr marL="0" indent="0">
              <a:buNone/>
            </a:pPr>
            <a:r>
              <a:rPr lang="en-US" dirty="0"/>
              <a:t>Submit your documents using the SharePoint access link that will be provided upon submission of your organization’s Intent to Apply form.</a:t>
            </a:r>
          </a:p>
          <a:p>
            <a:pPr marL="0" indent="0">
              <a:buNone/>
            </a:pPr>
            <a:endParaRPr lang="en-US" dirty="0"/>
          </a:p>
          <a:p>
            <a:pPr marL="0" indent="0">
              <a:buNone/>
            </a:pPr>
            <a:r>
              <a:rPr lang="en-US" u="sng" dirty="0"/>
              <a:t>How to Upload Files to SharePoint</a:t>
            </a:r>
            <a:endParaRPr lang="en-US" dirty="0"/>
          </a:p>
          <a:p>
            <a:pPr marL="0" indent="0">
              <a:buNone/>
            </a:pPr>
            <a:r>
              <a:rPr lang="en-US" dirty="0"/>
              <a:t>For step-by-step guide to upload files to SharePoint, go to:  </a:t>
            </a:r>
            <a:r>
              <a:rPr lang="en-US" u="sng" dirty="0">
                <a:hlinkClick r:id="rId3"/>
              </a:rPr>
              <a:t>https://support.office.com/en-us/article/Instructions Upload-files-to-a-library</a:t>
            </a:r>
            <a:endParaRPr lang="en-US" dirty="0"/>
          </a:p>
          <a:p>
            <a:pPr marL="0" indent="0">
              <a:buNone/>
            </a:pPr>
            <a:r>
              <a:rPr lang="en-US" dirty="0"/>
              <a:t> </a:t>
            </a:r>
          </a:p>
          <a:p>
            <a:pPr marL="0" indent="0">
              <a:buNone/>
            </a:pPr>
            <a:r>
              <a:rPr lang="en-US" dirty="0"/>
              <a:t>AFC encourages agencies to read the file upload instructions to access the upload link well before the proposal due date to ensure there are no technical challenges.  Email fshufford@aidschicago.org with technical questions. </a:t>
            </a:r>
          </a:p>
          <a:p>
            <a:endParaRPr lang="en-US" dirty="0"/>
          </a:p>
        </p:txBody>
      </p:sp>
      <p:sp>
        <p:nvSpPr>
          <p:cNvPr id="4" name="TextBox 3"/>
          <p:cNvSpPr txBox="1"/>
          <p:nvPr/>
        </p:nvSpPr>
        <p:spPr>
          <a:xfrm>
            <a:off x="11363092" y="6176963"/>
            <a:ext cx="524107" cy="369332"/>
          </a:xfrm>
          <a:prstGeom prst="rect">
            <a:avLst/>
          </a:prstGeom>
          <a:noFill/>
        </p:spPr>
        <p:txBody>
          <a:bodyPr wrap="square" rtlCol="0">
            <a:spAutoFit/>
          </a:bodyPr>
          <a:lstStyle/>
          <a:p>
            <a:r>
              <a:rPr lang="en-US" dirty="0"/>
              <a:t>23</a:t>
            </a:r>
          </a:p>
        </p:txBody>
      </p:sp>
    </p:spTree>
    <p:extLst>
      <p:ext uri="{BB962C8B-B14F-4D97-AF65-F5344CB8AC3E}">
        <p14:creationId xmlns:p14="http://schemas.microsoft.com/office/powerpoint/2010/main" val="296318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submission through </a:t>
            </a:r>
            <a:br>
              <a:rPr lang="en-US" dirty="0"/>
            </a:br>
            <a:r>
              <a:rPr lang="en-US" dirty="0"/>
              <a:t>SharePoint</a:t>
            </a:r>
          </a:p>
        </p:txBody>
      </p:sp>
      <p:pic>
        <p:nvPicPr>
          <p:cNvPr id="5" name="Picture 4"/>
          <p:cNvPicPr>
            <a:picLocks noChangeAspect="1"/>
          </p:cNvPicPr>
          <p:nvPr/>
        </p:nvPicPr>
        <p:blipFill>
          <a:blip r:embed="rId3" cstate="print"/>
          <a:stretch>
            <a:fillRect/>
          </a:stretch>
        </p:blipFill>
        <p:spPr>
          <a:xfrm>
            <a:off x="6606339" y="1495629"/>
            <a:ext cx="3535188" cy="1529267"/>
          </a:xfrm>
          <a:prstGeom prst="rect">
            <a:avLst/>
          </a:prstGeom>
        </p:spPr>
      </p:pic>
      <p:pic>
        <p:nvPicPr>
          <p:cNvPr id="6" name="Picture 5"/>
          <p:cNvPicPr>
            <a:picLocks noChangeAspect="1"/>
          </p:cNvPicPr>
          <p:nvPr/>
        </p:nvPicPr>
        <p:blipFill>
          <a:blip r:embed="rId4" cstate="print"/>
          <a:stretch>
            <a:fillRect/>
          </a:stretch>
        </p:blipFill>
        <p:spPr>
          <a:xfrm>
            <a:off x="4008582" y="3677835"/>
            <a:ext cx="4781921" cy="2185466"/>
          </a:xfrm>
          <a:prstGeom prst="rect">
            <a:avLst/>
          </a:prstGeom>
        </p:spPr>
      </p:pic>
      <p:pic>
        <p:nvPicPr>
          <p:cNvPr id="10" name="Content Placeholder 9"/>
          <p:cNvPicPr>
            <a:picLocks noGrp="1" noChangeAspect="1"/>
          </p:cNvPicPr>
          <p:nvPr>
            <p:ph idx="1"/>
          </p:nvPr>
        </p:nvPicPr>
        <p:blipFill>
          <a:blip r:embed="rId5" cstate="print"/>
          <a:stretch>
            <a:fillRect/>
          </a:stretch>
        </p:blipFill>
        <p:spPr>
          <a:xfrm>
            <a:off x="315321" y="1558046"/>
            <a:ext cx="4876800" cy="1838325"/>
          </a:xfrm>
          <a:prstGeom prst="rect">
            <a:avLst/>
          </a:prstGeom>
        </p:spPr>
      </p:pic>
      <p:sp>
        <p:nvSpPr>
          <p:cNvPr id="12" name="Oval 11"/>
          <p:cNvSpPr/>
          <p:nvPr/>
        </p:nvSpPr>
        <p:spPr>
          <a:xfrm>
            <a:off x="1787236" y="3066451"/>
            <a:ext cx="36830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Oval 12"/>
          <p:cNvSpPr/>
          <p:nvPr/>
        </p:nvSpPr>
        <p:spPr>
          <a:xfrm>
            <a:off x="8347074" y="1274439"/>
            <a:ext cx="36830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Oval 13"/>
          <p:cNvSpPr/>
          <p:nvPr/>
        </p:nvSpPr>
        <p:spPr>
          <a:xfrm>
            <a:off x="6238039" y="3493169"/>
            <a:ext cx="36830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TextBox 8"/>
          <p:cNvSpPr txBox="1"/>
          <p:nvPr/>
        </p:nvSpPr>
        <p:spPr>
          <a:xfrm>
            <a:off x="11363092" y="6176963"/>
            <a:ext cx="524107" cy="369332"/>
          </a:xfrm>
          <a:prstGeom prst="rect">
            <a:avLst/>
          </a:prstGeom>
          <a:noFill/>
        </p:spPr>
        <p:txBody>
          <a:bodyPr wrap="square" rtlCol="0">
            <a:spAutoFit/>
          </a:bodyPr>
          <a:lstStyle/>
          <a:p>
            <a:r>
              <a:rPr lang="en-US" dirty="0"/>
              <a:t>24</a:t>
            </a:r>
          </a:p>
        </p:txBody>
      </p:sp>
    </p:spTree>
    <p:extLst>
      <p:ext uri="{BB962C8B-B14F-4D97-AF65-F5344CB8AC3E}">
        <p14:creationId xmlns:p14="http://schemas.microsoft.com/office/powerpoint/2010/main" val="66014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a:t>
            </a:r>
          </a:p>
        </p:txBody>
      </p:sp>
      <p:sp>
        <p:nvSpPr>
          <p:cNvPr id="3" name="Content Placeholder 2"/>
          <p:cNvSpPr>
            <a:spLocks noGrp="1"/>
          </p:cNvSpPr>
          <p:nvPr>
            <p:ph idx="1"/>
          </p:nvPr>
        </p:nvSpPr>
        <p:spPr>
          <a:xfrm>
            <a:off x="916577" y="1564368"/>
            <a:ext cx="10515600" cy="4351338"/>
          </a:xfrm>
        </p:spPr>
        <p:txBody>
          <a:bodyPr>
            <a:normAutofit lnSpcReduction="10000"/>
          </a:bodyPr>
          <a:lstStyle/>
          <a:p>
            <a:pPr marL="0" indent="0">
              <a:buNone/>
            </a:pPr>
            <a:r>
              <a:rPr lang="en-US" dirty="0"/>
              <a:t>Ensure that the two separate PDF files are uploaded using the naming convention below. </a:t>
            </a:r>
          </a:p>
          <a:p>
            <a:pPr marL="0" indent="0">
              <a:buNone/>
            </a:pPr>
            <a:r>
              <a:rPr lang="en-US" dirty="0"/>
              <a:t> </a:t>
            </a:r>
          </a:p>
          <a:p>
            <a:pPr marL="0" indent="0">
              <a:buNone/>
            </a:pPr>
            <a:r>
              <a:rPr lang="en-US" dirty="0"/>
              <a:t>File #1: Agency Name Narrative.pdf</a:t>
            </a:r>
          </a:p>
          <a:p>
            <a:pPr marL="0" indent="0">
              <a:buNone/>
            </a:pPr>
            <a:r>
              <a:rPr lang="en-US" dirty="0"/>
              <a:t>File #2: Agency Name Appendices.pdf</a:t>
            </a:r>
          </a:p>
          <a:p>
            <a:pPr marL="0" indent="0">
              <a:buNone/>
            </a:pPr>
            <a:r>
              <a:rPr lang="en-US" dirty="0"/>
              <a:t> </a:t>
            </a:r>
          </a:p>
          <a:p>
            <a:pPr marL="0" indent="0">
              <a:buNone/>
            </a:pPr>
            <a:r>
              <a:rPr lang="en-US" dirty="0"/>
              <a:t>For example, agency “ACME” submits a proposal for three service categories. The agency will upload two documents to SharePoint. File names would be:  </a:t>
            </a:r>
          </a:p>
          <a:p>
            <a:pPr marL="0" indent="0">
              <a:buNone/>
            </a:pPr>
            <a:r>
              <a:rPr lang="en-US" dirty="0"/>
              <a:t> </a:t>
            </a:r>
          </a:p>
          <a:p>
            <a:pPr marL="0" indent="0">
              <a:buNone/>
            </a:pPr>
            <a:r>
              <a:rPr lang="en-US" dirty="0"/>
              <a:t>“ACME Narrative.pdf” and “ACME Appendices.pdf”</a:t>
            </a:r>
          </a:p>
        </p:txBody>
      </p:sp>
      <p:sp>
        <p:nvSpPr>
          <p:cNvPr id="4" name="TextBox 3"/>
          <p:cNvSpPr txBox="1"/>
          <p:nvPr/>
        </p:nvSpPr>
        <p:spPr>
          <a:xfrm>
            <a:off x="11363092" y="6176963"/>
            <a:ext cx="524107" cy="369332"/>
          </a:xfrm>
          <a:prstGeom prst="rect">
            <a:avLst/>
          </a:prstGeom>
          <a:noFill/>
        </p:spPr>
        <p:txBody>
          <a:bodyPr wrap="square" rtlCol="0">
            <a:spAutoFit/>
          </a:bodyPr>
          <a:lstStyle/>
          <a:p>
            <a:r>
              <a:rPr lang="en-US" dirty="0"/>
              <a:t>25</a:t>
            </a:r>
          </a:p>
        </p:txBody>
      </p:sp>
    </p:spTree>
    <p:extLst>
      <p:ext uri="{BB962C8B-B14F-4D97-AF65-F5344CB8AC3E}">
        <p14:creationId xmlns:p14="http://schemas.microsoft.com/office/powerpoint/2010/main" val="4202111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s of Critique">
            <a:extLst>
              <a:ext uri="{FF2B5EF4-FFF2-40B4-BE49-F238E27FC236}">
                <a16:creationId xmlns:a16="http://schemas.microsoft.com/office/drawing/2014/main" id="{EB646896-403C-43D0-B96C-5DA8BC52FA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3188" y="1162350"/>
            <a:ext cx="6172200" cy="4135374"/>
          </a:xfrm>
          <a:prstGeom prst="rect">
            <a:avLst/>
          </a:prstGeom>
          <a:solidFill>
            <a:srgbClr val="FFFFFF"/>
          </a:solidFill>
        </p:spPr>
      </p:pic>
      <p:sp>
        <p:nvSpPr>
          <p:cNvPr id="3" name="Content Placeholder 2"/>
          <p:cNvSpPr>
            <a:spLocks noGrp="1"/>
          </p:cNvSpPr>
          <p:nvPr>
            <p:ph type="body" sz="half" idx="2"/>
          </p:nvPr>
        </p:nvSpPr>
        <p:spPr>
          <a:xfrm>
            <a:off x="836612" y="2057400"/>
            <a:ext cx="3932237" cy="3507826"/>
          </a:xfrm>
        </p:spPr>
        <p:txBody>
          <a:bodyPr vert="horz" lIns="91440" tIns="45720" rIns="91440" bIns="45720" rtlCol="0">
            <a:normAutofit/>
          </a:bodyPr>
          <a:lstStyle/>
          <a:p>
            <a:r>
              <a:rPr lang="en-US" sz="3200" b="1" kern="1200" dirty="0">
                <a:solidFill>
                  <a:srgbClr val="A50021"/>
                </a:solidFill>
                <a:latin typeface="Intro Black" panose="02000000000000000000" pitchFamily="50" charset="0"/>
                <a:ea typeface="+mn-ea"/>
                <a:cs typeface="+mn-cs"/>
              </a:rPr>
              <a:t>Proposal Review</a:t>
            </a:r>
          </a:p>
          <a:p>
            <a:endParaRPr lang="en-US" kern="1200" dirty="0">
              <a:latin typeface="Intro Black" panose="02000000000000000000" pitchFamily="50" charset="0"/>
              <a:ea typeface="+mn-ea"/>
              <a:cs typeface="+mn-cs"/>
            </a:endParaRPr>
          </a:p>
        </p:txBody>
      </p:sp>
    </p:spTree>
    <p:extLst>
      <p:ext uri="{BB962C8B-B14F-4D97-AF65-F5344CB8AC3E}">
        <p14:creationId xmlns:p14="http://schemas.microsoft.com/office/powerpoint/2010/main" val="89637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Review &amp; Scoring</a:t>
            </a:r>
          </a:p>
        </p:txBody>
      </p:sp>
      <p:sp>
        <p:nvSpPr>
          <p:cNvPr id="3" name="Content Placeholder 2"/>
          <p:cNvSpPr>
            <a:spLocks noGrp="1"/>
          </p:cNvSpPr>
          <p:nvPr>
            <p:ph idx="1"/>
          </p:nvPr>
        </p:nvSpPr>
        <p:spPr/>
        <p:txBody>
          <a:bodyPr>
            <a:normAutofit lnSpcReduction="10000"/>
          </a:bodyPr>
          <a:lstStyle/>
          <a:p>
            <a:pPr marL="0" indent="0">
              <a:buNone/>
            </a:pPr>
            <a:r>
              <a:rPr lang="en-US" sz="3300" dirty="0"/>
              <a:t>Consensus Scoring Process Steps:</a:t>
            </a:r>
          </a:p>
          <a:p>
            <a:pPr marL="514350" indent="-514350">
              <a:buFont typeface="+mj-lt"/>
              <a:buAutoNum type="arabicPeriod"/>
            </a:pPr>
            <a:r>
              <a:rPr lang="en-US" sz="3300" dirty="0"/>
              <a:t>AFC has recruited review panelists to review applications. Each application will be reviewed by 3 reviewers</a:t>
            </a:r>
          </a:p>
          <a:p>
            <a:pPr marL="514350" indent="-514350">
              <a:buFont typeface="+mj-lt"/>
              <a:buAutoNum type="arabicPeriod"/>
            </a:pPr>
            <a:r>
              <a:rPr lang="en-US" sz="3300" dirty="0"/>
              <a:t>Review panelists will convene to discuss each proposal</a:t>
            </a:r>
          </a:p>
          <a:p>
            <a:pPr marL="514350" indent="-514350">
              <a:buFont typeface="+mj-lt"/>
              <a:buAutoNum type="arabicPeriod"/>
            </a:pPr>
            <a:r>
              <a:rPr lang="en-US" sz="3300" dirty="0"/>
              <a:t>Final scores will comprise of 60% proposal, 25% health equity index, 15% past performance (new agencies automatically get 15%).</a:t>
            </a:r>
          </a:p>
          <a:p>
            <a:pPr marL="0" indent="0">
              <a:buNone/>
            </a:pPr>
            <a:endParaRPr lang="en-US" sz="2900" dirty="0"/>
          </a:p>
          <a:p>
            <a:endParaRPr lang="en-US" dirty="0"/>
          </a:p>
        </p:txBody>
      </p:sp>
      <p:sp>
        <p:nvSpPr>
          <p:cNvPr id="4" name="TextBox 3"/>
          <p:cNvSpPr txBox="1"/>
          <p:nvPr/>
        </p:nvSpPr>
        <p:spPr>
          <a:xfrm>
            <a:off x="11363092" y="6176963"/>
            <a:ext cx="524107" cy="369332"/>
          </a:xfrm>
          <a:prstGeom prst="rect">
            <a:avLst/>
          </a:prstGeom>
          <a:noFill/>
        </p:spPr>
        <p:txBody>
          <a:bodyPr wrap="square" rtlCol="0">
            <a:spAutoFit/>
          </a:bodyPr>
          <a:lstStyle/>
          <a:p>
            <a:r>
              <a:rPr lang="en-US" dirty="0"/>
              <a:t>27</a:t>
            </a:r>
          </a:p>
        </p:txBody>
      </p:sp>
    </p:spTree>
    <p:extLst>
      <p:ext uri="{BB962C8B-B14F-4D97-AF65-F5344CB8AC3E}">
        <p14:creationId xmlns:p14="http://schemas.microsoft.com/office/powerpoint/2010/main" val="3594071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Evaluation Dimensions</a:t>
            </a:r>
          </a:p>
        </p:txBody>
      </p:sp>
      <p:sp>
        <p:nvSpPr>
          <p:cNvPr id="3" name="Content Placeholder 2"/>
          <p:cNvSpPr>
            <a:spLocks noGrp="1"/>
          </p:cNvSpPr>
          <p:nvPr>
            <p:ph idx="1"/>
          </p:nvPr>
        </p:nvSpPr>
        <p:spPr>
          <a:xfrm>
            <a:off x="722790" y="1230820"/>
            <a:ext cx="10515600" cy="4537701"/>
          </a:xfrm>
        </p:spPr>
        <p:txBody>
          <a:bodyPr>
            <a:normAutofit/>
          </a:bodyPr>
          <a:lstStyle/>
          <a:p>
            <a:r>
              <a:rPr lang="en-US" b="1" dirty="0"/>
              <a:t>"0" Does Not Meet Requirements: </a:t>
            </a:r>
            <a:r>
              <a:rPr lang="en-US" dirty="0"/>
              <a:t>Response does not meet RFP requirements and includes omissions, errors, and/or defects that are unacceptable. </a:t>
            </a:r>
          </a:p>
          <a:p>
            <a:r>
              <a:rPr lang="en-US" b="1" dirty="0"/>
              <a:t>"1" Somewhat Meets Requirements</a:t>
            </a:r>
            <a:r>
              <a:rPr lang="en-US" dirty="0"/>
              <a:t>: Response meets some but not all RFP requirements. Questions are answered with minimal omissions or errors. </a:t>
            </a:r>
          </a:p>
          <a:p>
            <a:r>
              <a:rPr lang="en-US" b="1" dirty="0"/>
              <a:t>"2" Meets Requirements</a:t>
            </a:r>
            <a:r>
              <a:rPr lang="en-US" dirty="0"/>
              <a:t>:  Questions are answered completely, contain descriptive details, and have no omissions.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a:t>
            </a:r>
            <a:endParaRPr lang="en-US" dirty="0"/>
          </a:p>
          <a:p>
            <a:r>
              <a:rPr lang="en-US" b="1" dirty="0"/>
              <a:t>"3" Excellent</a:t>
            </a:r>
            <a:r>
              <a:rPr lang="en-US" dirty="0"/>
              <a:t>: Response exceeds RFP specifications. Narrative responses clearly detail the agency’s operationalized best practices and innovative or enhanced approaches. </a:t>
            </a:r>
          </a:p>
        </p:txBody>
      </p:sp>
      <p:sp>
        <p:nvSpPr>
          <p:cNvPr id="4" name="TextBox 3"/>
          <p:cNvSpPr txBox="1"/>
          <p:nvPr/>
        </p:nvSpPr>
        <p:spPr>
          <a:xfrm>
            <a:off x="11363092" y="6176963"/>
            <a:ext cx="524107"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164414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Points Allocation</a:t>
            </a:r>
          </a:p>
        </p:txBody>
      </p:sp>
      <p:sp>
        <p:nvSpPr>
          <p:cNvPr id="3" name="Content Placeholder 2"/>
          <p:cNvSpPr>
            <a:spLocks noGrp="1"/>
          </p:cNvSpPr>
          <p:nvPr>
            <p:ph idx="1"/>
          </p:nvPr>
        </p:nvSpPr>
        <p:spPr>
          <a:xfrm>
            <a:off x="642258" y="1211672"/>
            <a:ext cx="10515600" cy="512626"/>
          </a:xfrm>
        </p:spPr>
        <p:txBody>
          <a:bodyPr>
            <a:normAutofit fontScale="92500"/>
          </a:bodyPr>
          <a:lstStyle/>
          <a:p>
            <a:pPr marL="0" indent="0">
              <a:buNone/>
            </a:pPr>
            <a:r>
              <a:rPr lang="en-US" sz="2400" dirty="0"/>
              <a:t>The table below highlights the maximum score each section can obtain. </a:t>
            </a:r>
          </a:p>
        </p:txBody>
      </p:sp>
      <p:graphicFrame>
        <p:nvGraphicFramePr>
          <p:cNvPr id="4" name="Table 3"/>
          <p:cNvGraphicFramePr>
            <a:graphicFrameLocks noGrp="1"/>
          </p:cNvGraphicFramePr>
          <p:nvPr>
            <p:extLst>
              <p:ext uri="{D42A27DB-BD31-4B8C-83A1-F6EECF244321}">
                <p14:modId xmlns:p14="http://schemas.microsoft.com/office/powerpoint/2010/main" val="757800787"/>
              </p:ext>
            </p:extLst>
          </p:nvPr>
        </p:nvGraphicFramePr>
        <p:xfrm>
          <a:off x="766355" y="2078122"/>
          <a:ext cx="10267406" cy="3562358"/>
        </p:xfrm>
        <a:graphic>
          <a:graphicData uri="http://schemas.openxmlformats.org/drawingml/2006/table">
            <a:tbl>
              <a:tblPr firstRow="1" firstCol="1" bandRow="1">
                <a:tableStyleId>{5C22544A-7EE6-4342-B048-85BDC9FD1C3A}</a:tableStyleId>
              </a:tblPr>
              <a:tblGrid>
                <a:gridCol w="8251553">
                  <a:extLst>
                    <a:ext uri="{9D8B030D-6E8A-4147-A177-3AD203B41FA5}">
                      <a16:colId xmlns:a16="http://schemas.microsoft.com/office/drawing/2014/main" val="1372932271"/>
                    </a:ext>
                  </a:extLst>
                </a:gridCol>
                <a:gridCol w="2015853">
                  <a:extLst>
                    <a:ext uri="{9D8B030D-6E8A-4147-A177-3AD203B41FA5}">
                      <a16:colId xmlns:a16="http://schemas.microsoft.com/office/drawing/2014/main" val="4211655938"/>
                    </a:ext>
                  </a:extLst>
                </a:gridCol>
              </a:tblGrid>
              <a:tr h="390758">
                <a:tc>
                  <a:txBody>
                    <a:bodyPr/>
                    <a:lstStyle/>
                    <a:p>
                      <a:pPr marL="0" marR="0">
                        <a:spcBef>
                          <a:spcPts val="0"/>
                        </a:spcBef>
                        <a:spcAft>
                          <a:spcPts val="0"/>
                        </a:spcAft>
                      </a:pPr>
                      <a:r>
                        <a:rPr lang="en-US" sz="2000" dirty="0">
                          <a:effectLst/>
                        </a:rPr>
                        <a:t>Narrative Sections </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Possible Points</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2623144286"/>
                  </a:ext>
                </a:extLst>
              </a:tr>
              <a:tr h="317160">
                <a:tc>
                  <a:txBody>
                    <a:bodyPr/>
                    <a:lstStyle/>
                    <a:p>
                      <a:pPr marL="0" marR="0">
                        <a:spcBef>
                          <a:spcPts val="0"/>
                        </a:spcBef>
                        <a:spcAft>
                          <a:spcPts val="0"/>
                        </a:spcAft>
                      </a:pPr>
                      <a:r>
                        <a:rPr lang="en-US" sz="2000" dirty="0">
                          <a:effectLst/>
                        </a:rPr>
                        <a:t>Table of Contents</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Cambria" panose="02040503050406030204" pitchFamily="18" charset="0"/>
                          <a:ea typeface="MS Mincho" panose="020B0604020202020204" charset="-128"/>
                          <a:cs typeface="Times New Roman" panose="02020603050405020304" pitchFamily="18" charset="0"/>
                        </a:rPr>
                        <a:t>0</a:t>
                      </a:r>
                    </a:p>
                  </a:txBody>
                  <a:tcPr marL="68580" marR="68580" marT="0" marB="0"/>
                </a:tc>
                <a:extLst>
                  <a:ext uri="{0D108BD9-81ED-4DB2-BD59-A6C34878D82A}">
                    <a16:rowId xmlns:a16="http://schemas.microsoft.com/office/drawing/2014/main" val="3141276043"/>
                  </a:ext>
                </a:extLst>
              </a:tr>
              <a:tr h="317160">
                <a:tc>
                  <a:txBody>
                    <a:bodyPr/>
                    <a:lstStyle/>
                    <a:p>
                      <a:pPr marL="0" marR="0">
                        <a:spcBef>
                          <a:spcPts val="0"/>
                        </a:spcBef>
                        <a:spcAft>
                          <a:spcPts val="0"/>
                        </a:spcAft>
                      </a:pPr>
                      <a:r>
                        <a:rPr lang="en-US" sz="2000" dirty="0">
                          <a:effectLst/>
                        </a:rPr>
                        <a:t>Agency Experience</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Cambria" panose="02040503050406030204" pitchFamily="18" charset="0"/>
                          <a:ea typeface="MS Mincho" panose="020B0604020202020204" charset="-128"/>
                          <a:cs typeface="Times New Roman" panose="02020603050405020304" pitchFamily="18" charset="0"/>
                        </a:rPr>
                        <a:t>10</a:t>
                      </a:r>
                    </a:p>
                  </a:txBody>
                  <a:tcPr marL="68580" marR="68580" marT="0" marB="0"/>
                </a:tc>
                <a:extLst>
                  <a:ext uri="{0D108BD9-81ED-4DB2-BD59-A6C34878D82A}">
                    <a16:rowId xmlns:a16="http://schemas.microsoft.com/office/drawing/2014/main" val="3411261825"/>
                  </a:ext>
                </a:extLst>
              </a:tr>
              <a:tr h="317160">
                <a:tc>
                  <a:txBody>
                    <a:bodyPr/>
                    <a:lstStyle/>
                    <a:p>
                      <a:pPr marL="0" marR="0">
                        <a:spcBef>
                          <a:spcPts val="0"/>
                        </a:spcBef>
                        <a:spcAft>
                          <a:spcPts val="0"/>
                        </a:spcAft>
                      </a:pPr>
                      <a:r>
                        <a:rPr lang="en-US" sz="2000" dirty="0">
                          <a:effectLst/>
                        </a:rPr>
                        <a:t>Target Population Needs</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Cambria" panose="02040503050406030204" pitchFamily="18" charset="0"/>
                          <a:ea typeface="MS Mincho" panose="020B0604020202020204" charset="-128"/>
                          <a:cs typeface="Times New Roman" panose="02020603050405020304" pitchFamily="18" charset="0"/>
                        </a:rPr>
                        <a:t>10</a:t>
                      </a:r>
                    </a:p>
                  </a:txBody>
                  <a:tcPr marL="68580" marR="68580" marT="0" marB="0"/>
                </a:tc>
                <a:extLst>
                  <a:ext uri="{0D108BD9-81ED-4DB2-BD59-A6C34878D82A}">
                    <a16:rowId xmlns:a16="http://schemas.microsoft.com/office/drawing/2014/main" val="833348239"/>
                  </a:ext>
                </a:extLst>
              </a:tr>
              <a:tr h="317160">
                <a:tc>
                  <a:txBody>
                    <a:bodyPr/>
                    <a:lstStyle/>
                    <a:p>
                      <a:pPr marL="0" marR="0">
                        <a:spcBef>
                          <a:spcPts val="0"/>
                        </a:spcBef>
                        <a:spcAft>
                          <a:spcPts val="0"/>
                        </a:spcAft>
                      </a:pPr>
                      <a:r>
                        <a:rPr lang="en-US" sz="2000" dirty="0">
                          <a:effectLst/>
                        </a:rPr>
                        <a:t>Cultural &amp; Linguistic Capacity &amp; Health Equity</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Cambria" panose="02040503050406030204" pitchFamily="18" charset="0"/>
                          <a:ea typeface="MS Mincho" panose="020B0604020202020204" charset="-128"/>
                          <a:cs typeface="Times New Roman" panose="02020603050405020304" pitchFamily="18" charset="0"/>
                        </a:rPr>
                        <a:t>20</a:t>
                      </a:r>
                    </a:p>
                  </a:txBody>
                  <a:tcPr marL="68580" marR="68580" marT="0" marB="0"/>
                </a:tc>
                <a:extLst>
                  <a:ext uri="{0D108BD9-81ED-4DB2-BD59-A6C34878D82A}">
                    <a16:rowId xmlns:a16="http://schemas.microsoft.com/office/drawing/2014/main" val="3966544553"/>
                  </a:ext>
                </a:extLst>
              </a:tr>
              <a:tr h="317160">
                <a:tc>
                  <a:txBody>
                    <a:bodyPr/>
                    <a:lstStyle/>
                    <a:p>
                      <a:pPr marL="0" marR="0">
                        <a:spcBef>
                          <a:spcPts val="0"/>
                        </a:spcBef>
                        <a:spcAft>
                          <a:spcPts val="0"/>
                        </a:spcAft>
                      </a:pPr>
                      <a:r>
                        <a:rPr lang="en-US" sz="2000" dirty="0">
                          <a:effectLst/>
                        </a:rPr>
                        <a:t>Organizational and Fiscal Capacity</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Cambria" panose="02040503050406030204" pitchFamily="18" charset="0"/>
                          <a:ea typeface="MS Mincho" panose="020B0604020202020204" charset="-128"/>
                          <a:cs typeface="Times New Roman" panose="02020603050405020304" pitchFamily="18" charset="0"/>
                        </a:rPr>
                        <a:t>20</a:t>
                      </a:r>
                    </a:p>
                  </a:txBody>
                  <a:tcPr marL="68580" marR="68580" marT="0" marB="0"/>
                </a:tc>
                <a:extLst>
                  <a:ext uri="{0D108BD9-81ED-4DB2-BD59-A6C34878D82A}">
                    <a16:rowId xmlns:a16="http://schemas.microsoft.com/office/drawing/2014/main" val="2622509690"/>
                  </a:ext>
                </a:extLst>
              </a:tr>
              <a:tr h="317160">
                <a:tc>
                  <a:txBody>
                    <a:bodyPr/>
                    <a:lstStyle/>
                    <a:p>
                      <a:pPr marL="0" marR="0">
                        <a:spcBef>
                          <a:spcPts val="0"/>
                        </a:spcBef>
                        <a:spcAft>
                          <a:spcPts val="0"/>
                        </a:spcAft>
                      </a:pPr>
                      <a:r>
                        <a:rPr lang="en-US" sz="2000" dirty="0">
                          <a:effectLst/>
                        </a:rPr>
                        <a:t>Payer of Last Resort</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Cambria" panose="02040503050406030204" pitchFamily="18" charset="0"/>
                          <a:ea typeface="MS Mincho" panose="020B0604020202020204" charset="-128"/>
                          <a:cs typeface="Times New Roman" panose="02020603050405020304" pitchFamily="18" charset="0"/>
                        </a:rPr>
                        <a:t>10</a:t>
                      </a:r>
                    </a:p>
                  </a:txBody>
                  <a:tcPr marL="68580" marR="68580" marT="0" marB="0"/>
                </a:tc>
                <a:extLst>
                  <a:ext uri="{0D108BD9-81ED-4DB2-BD59-A6C34878D82A}">
                    <a16:rowId xmlns:a16="http://schemas.microsoft.com/office/drawing/2014/main" val="1844435201"/>
                  </a:ext>
                </a:extLst>
              </a:tr>
              <a:tr h="317160">
                <a:tc>
                  <a:txBody>
                    <a:bodyPr/>
                    <a:lstStyle/>
                    <a:p>
                      <a:pPr marL="0" marR="0">
                        <a:spcBef>
                          <a:spcPts val="0"/>
                        </a:spcBef>
                        <a:spcAft>
                          <a:spcPts val="0"/>
                        </a:spcAft>
                      </a:pPr>
                      <a:r>
                        <a:rPr lang="en-US" sz="2000" dirty="0">
                          <a:effectLst/>
                        </a:rPr>
                        <a:t>Quality Management</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Cambria" panose="02040503050406030204" pitchFamily="18" charset="0"/>
                          <a:ea typeface="MS Mincho" panose="020B0604020202020204" charset="-128"/>
                          <a:cs typeface="Times New Roman" panose="02020603050405020304" pitchFamily="18" charset="0"/>
                        </a:rPr>
                        <a:t>10</a:t>
                      </a:r>
                    </a:p>
                  </a:txBody>
                  <a:tcPr marL="68580" marR="68580" marT="0" marB="0"/>
                </a:tc>
                <a:extLst>
                  <a:ext uri="{0D108BD9-81ED-4DB2-BD59-A6C34878D82A}">
                    <a16:rowId xmlns:a16="http://schemas.microsoft.com/office/drawing/2014/main" val="1104871470"/>
                  </a:ext>
                </a:extLst>
              </a:tr>
              <a:tr h="317160">
                <a:tc>
                  <a:txBody>
                    <a:bodyPr/>
                    <a:lstStyle/>
                    <a:p>
                      <a:pPr marL="0" marR="0">
                        <a:spcBef>
                          <a:spcPts val="0"/>
                        </a:spcBef>
                        <a:spcAft>
                          <a:spcPts val="0"/>
                        </a:spcAft>
                      </a:pPr>
                      <a:r>
                        <a:rPr lang="en-US" sz="2000" dirty="0">
                          <a:effectLst/>
                        </a:rPr>
                        <a:t>* Core and Supportive Services (excluding case management)</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Cambria" panose="02040503050406030204" pitchFamily="18" charset="0"/>
                          <a:ea typeface="MS Mincho" panose="020B0604020202020204" charset="-128"/>
                          <a:cs typeface="Times New Roman" panose="02020603050405020304" pitchFamily="18" charset="0"/>
                        </a:rPr>
                        <a:t>20</a:t>
                      </a:r>
                    </a:p>
                  </a:txBody>
                  <a:tcPr marL="68580" marR="68580" marT="0" marB="0"/>
                </a:tc>
                <a:extLst>
                  <a:ext uri="{0D108BD9-81ED-4DB2-BD59-A6C34878D82A}">
                    <a16:rowId xmlns:a16="http://schemas.microsoft.com/office/drawing/2014/main" val="488557972"/>
                  </a:ext>
                </a:extLst>
              </a:tr>
              <a:tr h="317160">
                <a:tc>
                  <a:txBody>
                    <a:bodyPr/>
                    <a:lstStyle/>
                    <a:p>
                      <a:pPr marL="0" marR="0">
                        <a:spcBef>
                          <a:spcPts val="0"/>
                        </a:spcBef>
                        <a:spcAft>
                          <a:spcPts val="0"/>
                        </a:spcAft>
                      </a:pPr>
                      <a:r>
                        <a:rPr lang="en-US" sz="2000" dirty="0">
                          <a:effectLst/>
                        </a:rPr>
                        <a:t>* Case Management (Medical and Non-Medical)Categories</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Cambria" panose="02040503050406030204" pitchFamily="18" charset="0"/>
                          <a:ea typeface="MS Mincho" panose="020B0604020202020204" charset="-128"/>
                          <a:cs typeface="Times New Roman" panose="02020603050405020304" pitchFamily="18" charset="0"/>
                        </a:rPr>
                        <a:t>20</a:t>
                      </a:r>
                    </a:p>
                  </a:txBody>
                  <a:tcPr marL="68580" marR="68580" marT="0" marB="0"/>
                </a:tc>
                <a:extLst>
                  <a:ext uri="{0D108BD9-81ED-4DB2-BD59-A6C34878D82A}">
                    <a16:rowId xmlns:a16="http://schemas.microsoft.com/office/drawing/2014/main" val="4135031231"/>
                  </a:ext>
                </a:extLst>
              </a:tr>
              <a:tr h="317160">
                <a:tc>
                  <a:txBody>
                    <a:bodyPr/>
                    <a:lstStyle/>
                    <a:p>
                      <a:pPr marL="0" marR="0">
                        <a:spcBef>
                          <a:spcPts val="0"/>
                        </a:spcBef>
                        <a:spcAft>
                          <a:spcPts val="0"/>
                        </a:spcAft>
                      </a:pPr>
                      <a:r>
                        <a:rPr lang="en-US" sz="2000" dirty="0">
                          <a:effectLst/>
                        </a:rPr>
                        <a:t>Total possible points per service category</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100</a:t>
                      </a:r>
                      <a:endParaRPr lang="en-US" sz="20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3743939836"/>
                  </a:ext>
                </a:extLst>
              </a:tr>
            </a:tbl>
          </a:graphicData>
        </a:graphic>
      </p:graphicFrame>
      <p:sp>
        <p:nvSpPr>
          <p:cNvPr id="5" name="TextBox 4"/>
          <p:cNvSpPr txBox="1"/>
          <p:nvPr/>
        </p:nvSpPr>
        <p:spPr>
          <a:xfrm>
            <a:off x="11363092" y="6176963"/>
            <a:ext cx="524107" cy="369332"/>
          </a:xfrm>
          <a:prstGeom prst="rect">
            <a:avLst/>
          </a:prstGeom>
          <a:noFill/>
        </p:spPr>
        <p:txBody>
          <a:bodyPr wrap="square" rtlCol="0">
            <a:spAutoFit/>
          </a:bodyPr>
          <a:lstStyle/>
          <a:p>
            <a:r>
              <a:rPr lang="en-US" dirty="0"/>
              <a:t>29</a:t>
            </a:r>
          </a:p>
        </p:txBody>
      </p:sp>
    </p:spTree>
    <p:extLst>
      <p:ext uri="{BB962C8B-B14F-4D97-AF65-F5344CB8AC3E}">
        <p14:creationId xmlns:p14="http://schemas.microsoft.com/office/powerpoint/2010/main" val="26991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D8DD-5C7D-4A75-B868-CFCC1E3D1066}"/>
              </a:ext>
            </a:extLst>
          </p:cNvPr>
          <p:cNvSpPr>
            <a:spLocks noGrp="1"/>
          </p:cNvSpPr>
          <p:nvPr>
            <p:ph type="title"/>
          </p:nvPr>
        </p:nvSpPr>
        <p:spPr/>
        <p:txBody>
          <a:bodyPr/>
          <a:lstStyle/>
          <a:p>
            <a:r>
              <a:rPr lang="en-US" dirty="0"/>
              <a:t>House keeping</a:t>
            </a:r>
          </a:p>
        </p:txBody>
      </p:sp>
      <p:sp>
        <p:nvSpPr>
          <p:cNvPr id="3" name="Content Placeholder 2">
            <a:extLst>
              <a:ext uri="{FF2B5EF4-FFF2-40B4-BE49-F238E27FC236}">
                <a16:creationId xmlns:a16="http://schemas.microsoft.com/office/drawing/2014/main" id="{50A4EC4B-A207-4323-A604-820F55683460}"/>
              </a:ext>
            </a:extLst>
          </p:cNvPr>
          <p:cNvSpPr>
            <a:spLocks noGrp="1"/>
          </p:cNvSpPr>
          <p:nvPr>
            <p:ph idx="1"/>
          </p:nvPr>
        </p:nvSpPr>
        <p:spPr>
          <a:xfrm>
            <a:off x="259035" y="1242416"/>
            <a:ext cx="10515600" cy="4543422"/>
          </a:xfrm>
        </p:spPr>
        <p:txBody>
          <a:bodyPr>
            <a:normAutofit/>
          </a:bodyPr>
          <a:lstStyle/>
          <a:p>
            <a:r>
              <a:rPr lang="en-US" dirty="0"/>
              <a:t>All questions will be responded to at the conclusion of the presentation</a:t>
            </a:r>
          </a:p>
          <a:p>
            <a:r>
              <a:rPr lang="en-US" dirty="0"/>
              <a:t>AFC cannot respond to questions regarding how to respond to sections of the RFP</a:t>
            </a:r>
          </a:p>
          <a:p>
            <a:r>
              <a:rPr lang="en-US" dirty="0"/>
              <a:t>Questions not addressed fully during todays webinar can be directed to Freddie Shufford  fshufford@aidschicago.org</a:t>
            </a:r>
          </a:p>
          <a:p>
            <a:r>
              <a:rPr lang="en-US" dirty="0"/>
              <a:t>All responses will be posted on the AFC RFP Site on a weekly basis</a:t>
            </a:r>
          </a:p>
          <a:p>
            <a:pPr marL="0" indent="0">
              <a:buNone/>
            </a:pPr>
            <a:r>
              <a:rPr lang="en-US" u="sng" dirty="0">
                <a:hlinkClick r:id="rId3"/>
              </a:rPr>
              <a:t>https://www.aidschicago.org/rw2026/</a:t>
            </a:r>
            <a:endParaRPr lang="en-US" dirty="0"/>
          </a:p>
          <a:p>
            <a:r>
              <a:rPr lang="en-US" dirty="0"/>
              <a:t>Todays webinar will be posted and can be accessed via the below link</a:t>
            </a:r>
          </a:p>
          <a:p>
            <a:pPr marL="0" indent="0">
              <a:buNone/>
            </a:pPr>
            <a:r>
              <a:rPr lang="en-US" u="sng" dirty="0">
                <a:hlinkClick r:id="rId3"/>
              </a:rPr>
              <a:t>https://www.aidschicago.org/rw2026/</a:t>
            </a:r>
            <a:endParaRPr lang="en-US" dirty="0"/>
          </a:p>
          <a:p>
            <a:pPr marL="0" indent="0">
              <a:buNone/>
            </a:pPr>
            <a:endParaRPr lang="en-US" dirty="0">
              <a:solidFill>
                <a:schemeClr val="accent1"/>
              </a:solidFill>
            </a:endParaRPr>
          </a:p>
          <a:p>
            <a:pPr marL="0" indent="0">
              <a:buNone/>
            </a:pPr>
            <a:endParaRPr lang="en-US" dirty="0">
              <a:solidFill>
                <a:schemeClr val="accent1"/>
              </a:solidFill>
            </a:endParaRPr>
          </a:p>
        </p:txBody>
      </p:sp>
    </p:spTree>
    <p:extLst>
      <p:ext uri="{BB962C8B-B14F-4D97-AF65-F5344CB8AC3E}">
        <p14:creationId xmlns:p14="http://schemas.microsoft.com/office/powerpoint/2010/main" val="649735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E9EB5-1CA6-4324-9AC8-1DF9355632F9}"/>
              </a:ext>
            </a:extLst>
          </p:cNvPr>
          <p:cNvSpPr>
            <a:spLocks noGrp="1"/>
          </p:cNvSpPr>
          <p:nvPr>
            <p:ph type="title"/>
          </p:nvPr>
        </p:nvSpPr>
        <p:spPr/>
        <p:txBody>
          <a:bodyPr/>
          <a:lstStyle/>
          <a:p>
            <a:r>
              <a:rPr lang="en-US" dirty="0"/>
              <a:t>Other Support Provided</a:t>
            </a:r>
          </a:p>
        </p:txBody>
      </p:sp>
      <p:sp>
        <p:nvSpPr>
          <p:cNvPr id="3" name="Content Placeholder 2">
            <a:extLst>
              <a:ext uri="{FF2B5EF4-FFF2-40B4-BE49-F238E27FC236}">
                <a16:creationId xmlns:a16="http://schemas.microsoft.com/office/drawing/2014/main" id="{4922D735-86E2-40ED-89D8-6ED68E6CADD6}"/>
              </a:ext>
            </a:extLst>
          </p:cNvPr>
          <p:cNvSpPr>
            <a:spLocks noGrp="1"/>
          </p:cNvSpPr>
          <p:nvPr>
            <p:ph idx="1"/>
          </p:nvPr>
        </p:nvSpPr>
        <p:spPr/>
        <p:txBody>
          <a:bodyPr>
            <a:normAutofit lnSpcReduction="10000"/>
          </a:bodyPr>
          <a:lstStyle/>
          <a:p>
            <a:r>
              <a:rPr lang="en-US" dirty="0"/>
              <a:t>Database training and support</a:t>
            </a:r>
          </a:p>
          <a:p>
            <a:r>
              <a:rPr lang="en-US" dirty="0"/>
              <a:t>Ticketing system for questions</a:t>
            </a:r>
          </a:p>
          <a:p>
            <a:r>
              <a:rPr lang="en-US" dirty="0"/>
              <a:t>Policy and quality management plan support</a:t>
            </a:r>
          </a:p>
          <a:p>
            <a:r>
              <a:rPr lang="en-US" dirty="0"/>
              <a:t>For brand new agencies, AFC will host monthly support sessions with each agency to ensure proper onboarding</a:t>
            </a:r>
          </a:p>
          <a:p>
            <a:r>
              <a:rPr lang="en-US" dirty="0"/>
              <a:t>Over 80 trainings will be available per year through AFC on multiple topics to support case managers and other staff</a:t>
            </a:r>
          </a:p>
          <a:p>
            <a:pPr lvl="1"/>
            <a:r>
              <a:rPr lang="en-US" dirty="0"/>
              <a:t>Some trainings are mandatory for example cultural competence</a:t>
            </a:r>
          </a:p>
          <a:p>
            <a:r>
              <a:rPr lang="en-US" dirty="0"/>
              <a:t>Translation services</a:t>
            </a:r>
          </a:p>
          <a:p>
            <a:r>
              <a:rPr lang="en-US" dirty="0"/>
              <a:t>Medical transportation and food vouchers (through case manager ONLY)</a:t>
            </a:r>
          </a:p>
          <a:p>
            <a:r>
              <a:rPr lang="en-US" dirty="0"/>
              <a:t>Other resource supports</a:t>
            </a:r>
          </a:p>
        </p:txBody>
      </p:sp>
    </p:spTree>
    <p:extLst>
      <p:ext uri="{BB962C8B-B14F-4D97-AF65-F5344CB8AC3E}">
        <p14:creationId xmlns:p14="http://schemas.microsoft.com/office/powerpoint/2010/main" val="3599459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				Thank you!</a:t>
            </a:r>
            <a:endParaRPr lang="en-US" dirty="0"/>
          </a:p>
        </p:txBody>
      </p:sp>
      <p:sp>
        <p:nvSpPr>
          <p:cNvPr id="3" name="Content Placeholder 2"/>
          <p:cNvSpPr>
            <a:spLocks noGrp="1"/>
          </p:cNvSpPr>
          <p:nvPr>
            <p:ph idx="1"/>
          </p:nvPr>
        </p:nvSpPr>
        <p:spPr>
          <a:xfrm>
            <a:off x="628073" y="1025236"/>
            <a:ext cx="10735019" cy="5151727"/>
          </a:xfrm>
        </p:spPr>
        <p:txBody>
          <a:bodyPr>
            <a:normAutofit/>
          </a:bodyPr>
          <a:lstStyle/>
          <a:p>
            <a:pPr marL="0" indent="0" algn="ctr">
              <a:buNone/>
            </a:pPr>
            <a:r>
              <a:rPr lang="en-US" u="sng" dirty="0">
                <a:hlinkClick r:id="rId3"/>
              </a:rPr>
              <a:t>https://www.aidschicago.org/rw2026/</a:t>
            </a:r>
            <a:endParaRPr lang="en-US" dirty="0"/>
          </a:p>
          <a:p>
            <a:pPr marL="0" indent="0" algn="ctr">
              <a:buNone/>
            </a:pPr>
            <a:endParaRPr lang="en-US" sz="3000" dirty="0"/>
          </a:p>
          <a:p>
            <a:pPr marL="0" indent="0" algn="ctr">
              <a:buNone/>
            </a:pPr>
            <a:r>
              <a:rPr lang="en-US" sz="3000" b="1" i="1" dirty="0"/>
              <a:t>INTENT TO APPLY DUE: FRIDAY, January 9, 2026</a:t>
            </a:r>
            <a:endParaRPr lang="en-US" sz="3000" dirty="0"/>
          </a:p>
          <a:p>
            <a:pPr marL="0" indent="0" algn="ctr">
              <a:buNone/>
            </a:pPr>
            <a:r>
              <a:rPr lang="en-US" sz="3000" b="1" i="1" dirty="0"/>
              <a:t>PROPOSAL DUE: FRIDAY, January 26, 2026</a:t>
            </a:r>
            <a:endParaRPr lang="en-US" sz="3000" dirty="0"/>
          </a:p>
          <a:p>
            <a:pPr marL="0" indent="0" algn="ctr">
              <a:buNone/>
            </a:pPr>
            <a:r>
              <a:rPr lang="en-US" sz="3000" dirty="0"/>
              <a:t> </a:t>
            </a:r>
          </a:p>
          <a:p>
            <a:pPr marL="0" indent="0" algn="ctr">
              <a:buNone/>
            </a:pPr>
            <a:r>
              <a:rPr lang="en-US" sz="3000" dirty="0"/>
              <a:t>For questions, </a:t>
            </a:r>
            <a:r>
              <a:rPr lang="en-US" sz="2800" dirty="0"/>
              <a:t>please contact Freddie Shufford, Vice President, Care, at </a:t>
            </a:r>
            <a:r>
              <a:rPr lang="en-US" sz="2800" u="sng" dirty="0"/>
              <a:t>fshufford@aidschicago.org</a:t>
            </a:r>
            <a:r>
              <a:rPr lang="en-US" sz="2800" dirty="0"/>
              <a:t> or </a:t>
            </a:r>
          </a:p>
          <a:p>
            <a:pPr marL="0" indent="0" algn="ctr">
              <a:buNone/>
            </a:pPr>
            <a:r>
              <a:rPr lang="en-US" sz="2800" dirty="0"/>
              <a:t>312-334-0930.</a:t>
            </a:r>
          </a:p>
          <a:p>
            <a:pPr marL="0" indent="0" algn="ctr">
              <a:buNone/>
            </a:pPr>
            <a:endParaRPr lang="en-US" sz="2800" dirty="0"/>
          </a:p>
          <a:p>
            <a:pPr marL="0" indent="0" algn="ctr">
              <a:buNone/>
            </a:pPr>
            <a:r>
              <a:rPr lang="en-US" sz="2800" dirty="0"/>
              <a:t>Email Subject Header: “2026 Ryan White RFP Questions” </a:t>
            </a:r>
          </a:p>
          <a:p>
            <a:pPr marL="0" indent="0" algn="ctr">
              <a:buNone/>
            </a:pPr>
            <a:endParaRPr lang="en-US" sz="3000" dirty="0"/>
          </a:p>
          <a:p>
            <a:pPr marL="0" indent="0">
              <a:buNone/>
            </a:pPr>
            <a:endParaRPr lang="en-US" dirty="0"/>
          </a:p>
        </p:txBody>
      </p:sp>
      <p:sp>
        <p:nvSpPr>
          <p:cNvPr id="4" name="TextBox 3"/>
          <p:cNvSpPr txBox="1"/>
          <p:nvPr/>
        </p:nvSpPr>
        <p:spPr>
          <a:xfrm>
            <a:off x="11363092" y="6176963"/>
            <a:ext cx="524107" cy="369332"/>
          </a:xfrm>
          <a:prstGeom prst="rect">
            <a:avLst/>
          </a:prstGeom>
          <a:noFill/>
        </p:spPr>
        <p:txBody>
          <a:bodyPr wrap="square" rtlCol="0">
            <a:spAutoFit/>
          </a:bodyPr>
          <a:lstStyle/>
          <a:p>
            <a:r>
              <a:rPr lang="en-US" dirty="0"/>
              <a:t>30</a:t>
            </a:r>
          </a:p>
        </p:txBody>
      </p:sp>
    </p:spTree>
    <p:extLst>
      <p:ext uri="{BB962C8B-B14F-4D97-AF65-F5344CB8AC3E}">
        <p14:creationId xmlns:p14="http://schemas.microsoft.com/office/powerpoint/2010/main" val="1141960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vert="horz" lIns="91440" tIns="45720" rIns="91440" bIns="45720" rtlCol="0" anchor="b">
            <a:normAutofit/>
          </a:bodyPr>
          <a:lstStyle/>
          <a:p>
            <a:r>
              <a:rPr lang="en-US" kern="1200" cap="all" baseline="0">
                <a:latin typeface="Intro Black" panose="02000000000000000000" pitchFamily="50" charset="0"/>
                <a:ea typeface="+mj-ea"/>
                <a:cs typeface="+mj-cs"/>
              </a:rPr>
              <a:t>Questions</a:t>
            </a:r>
          </a:p>
        </p:txBody>
      </p:sp>
      <p:pic>
        <p:nvPicPr>
          <p:cNvPr id="5" name="Picture 4" descr="Many hands raised up with colorful question marks&#10;&#10;AI-generated content may be incorrect.">
            <a:extLst>
              <a:ext uri="{FF2B5EF4-FFF2-40B4-BE49-F238E27FC236}">
                <a16:creationId xmlns:a16="http://schemas.microsoft.com/office/drawing/2014/main" id="{7FD20869-3EB2-0FF6-0B22-5781596967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623" r="4867" b="1"/>
          <a:stretch>
            <a:fillRect/>
          </a:stretch>
        </p:blipFill>
        <p:spPr>
          <a:xfrm>
            <a:off x="5183188" y="987425"/>
            <a:ext cx="6172200" cy="4485225"/>
          </a:xfrm>
          <a:prstGeom prst="rect">
            <a:avLst/>
          </a:prstGeom>
          <a:noFill/>
        </p:spPr>
      </p:pic>
    </p:spTree>
    <p:extLst>
      <p:ext uri="{BB962C8B-B14F-4D97-AF65-F5344CB8AC3E}">
        <p14:creationId xmlns:p14="http://schemas.microsoft.com/office/powerpoint/2010/main" val="126028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3637-2DF3-B3CE-45FD-16058DD0C7E6}"/>
              </a:ext>
            </a:extLst>
          </p:cNvPr>
          <p:cNvSpPr>
            <a:spLocks noGrp="1"/>
          </p:cNvSpPr>
          <p:nvPr>
            <p:ph type="title"/>
          </p:nvPr>
        </p:nvSpPr>
        <p:spPr/>
        <p:txBody>
          <a:bodyPr/>
          <a:lstStyle/>
          <a:p>
            <a:r>
              <a:rPr lang="en-US" dirty="0"/>
              <a:t>About AFC</a:t>
            </a:r>
          </a:p>
        </p:txBody>
      </p:sp>
      <p:sp>
        <p:nvSpPr>
          <p:cNvPr id="3" name="Content Placeholder 2">
            <a:extLst>
              <a:ext uri="{FF2B5EF4-FFF2-40B4-BE49-F238E27FC236}">
                <a16:creationId xmlns:a16="http://schemas.microsoft.com/office/drawing/2014/main" id="{31EBD1D4-2327-F7AD-5A19-822DF5EA6E9C}"/>
              </a:ext>
            </a:extLst>
          </p:cNvPr>
          <p:cNvSpPr>
            <a:spLocks noGrp="1"/>
          </p:cNvSpPr>
          <p:nvPr>
            <p:ph idx="1"/>
          </p:nvPr>
        </p:nvSpPr>
        <p:spPr>
          <a:xfrm>
            <a:off x="515067" y="1144588"/>
            <a:ext cx="10366293" cy="4760122"/>
          </a:xfrm>
        </p:spPr>
        <p:txBody>
          <a:bodyPr>
            <a:normAutofit fontScale="92500" lnSpcReduction="20000"/>
          </a:bodyPr>
          <a:lstStyle/>
          <a:p>
            <a:pPr marL="0" marR="0" lvl="0" indent="0" fontAlgn="base">
              <a:spcAft>
                <a:spcPct val="0"/>
              </a:spcAft>
              <a:buClrTx/>
              <a:buSzTx/>
              <a:buNone/>
              <a:tabLst/>
            </a:pPr>
            <a:r>
              <a:rPr lang="en-US" sz="2300" dirty="0"/>
              <a:t>The AIDS Foundation Chicago (AFC) was established in 1985 to coordinate the local response to the AIDS epidemic in the Chicago area. </a:t>
            </a:r>
          </a:p>
          <a:p>
            <a:pPr marL="0" marR="0" lvl="0" indent="0" fontAlgn="base">
              <a:spcAft>
                <a:spcPct val="0"/>
              </a:spcAft>
              <a:buClrTx/>
              <a:buSzTx/>
              <a:buNone/>
              <a:tabLst/>
            </a:pPr>
            <a:endParaRPr lang="en-US" sz="2300" dirty="0"/>
          </a:p>
          <a:p>
            <a:pPr marL="0" indent="0" algn="ctr">
              <a:buNone/>
            </a:pPr>
            <a:r>
              <a:rPr lang="en-US" sz="2300" b="1" u="sng" dirty="0"/>
              <a:t>Vision</a:t>
            </a:r>
          </a:p>
          <a:p>
            <a:pPr marL="0" indent="0" algn="ctr">
              <a:buNone/>
            </a:pPr>
            <a:r>
              <a:rPr lang="en-US" sz="2300" dirty="0"/>
              <a:t>People living with HIV or chronic conditions will thrive, and there will be no new HIV cases.</a:t>
            </a:r>
          </a:p>
          <a:p>
            <a:endParaRPr lang="en-US" sz="2300" dirty="0"/>
          </a:p>
          <a:p>
            <a:pPr marL="0" indent="0" algn="ctr">
              <a:buNone/>
            </a:pPr>
            <a:r>
              <a:rPr lang="en-US" sz="2300" u="sng" dirty="0"/>
              <a:t>Mission</a:t>
            </a:r>
          </a:p>
          <a:p>
            <a:pPr marL="0" indent="0" algn="ctr">
              <a:buNone/>
            </a:pPr>
            <a:r>
              <a:rPr lang="en-US" sz="2300" dirty="0"/>
              <a:t>AFC mobilizes communities to create equity and justice for people living with and vulnerable to HIV or chronic conditions.</a:t>
            </a:r>
          </a:p>
          <a:p>
            <a:pPr marL="0" indent="0" algn="ctr">
              <a:buNone/>
            </a:pPr>
            <a:endParaRPr lang="en-US" sz="2300" dirty="0"/>
          </a:p>
          <a:p>
            <a:pPr marL="0" indent="0" algn="ctr">
              <a:buNone/>
            </a:pPr>
            <a:r>
              <a:rPr lang="en-US" sz="2300" u="sng" dirty="0"/>
              <a:t>Values</a:t>
            </a:r>
          </a:p>
          <a:p>
            <a:pPr marL="0" indent="0" algn="ctr">
              <a:buNone/>
            </a:pPr>
            <a:r>
              <a:rPr lang="en-US" sz="2300" dirty="0"/>
              <a:t>People First. Compassion. Accountability. Meaningful Engagement. Justice in Action. Innovation</a:t>
            </a:r>
          </a:p>
          <a:p>
            <a:pPr marL="0" indent="0" algn="ctr">
              <a:buNone/>
            </a:pPr>
            <a:endParaRPr lang="en-US" sz="2300" dirty="0"/>
          </a:p>
          <a:p>
            <a:endParaRPr lang="en-US" dirty="0"/>
          </a:p>
        </p:txBody>
      </p:sp>
    </p:spTree>
    <p:extLst>
      <p:ext uri="{BB962C8B-B14F-4D97-AF65-F5344CB8AC3E}">
        <p14:creationId xmlns:p14="http://schemas.microsoft.com/office/powerpoint/2010/main" val="2102206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4F36-7D33-45C3-B54F-FC899FC9581D}"/>
              </a:ext>
            </a:extLst>
          </p:cNvPr>
          <p:cNvSpPr>
            <a:spLocks noGrp="1"/>
          </p:cNvSpPr>
          <p:nvPr>
            <p:ph type="title"/>
          </p:nvPr>
        </p:nvSpPr>
        <p:spPr/>
        <p:txBody>
          <a:bodyPr/>
          <a:lstStyle/>
          <a:p>
            <a:r>
              <a:rPr lang="en-US" dirty="0"/>
              <a:t>Program overview</a:t>
            </a:r>
          </a:p>
        </p:txBody>
      </p:sp>
      <p:sp>
        <p:nvSpPr>
          <p:cNvPr id="3" name="Content Placeholder 2">
            <a:extLst>
              <a:ext uri="{FF2B5EF4-FFF2-40B4-BE49-F238E27FC236}">
                <a16:creationId xmlns:a16="http://schemas.microsoft.com/office/drawing/2014/main" id="{15BE0690-B763-44DA-AA86-1025A40054C5}"/>
              </a:ext>
            </a:extLst>
          </p:cNvPr>
          <p:cNvSpPr>
            <a:spLocks noGrp="1"/>
          </p:cNvSpPr>
          <p:nvPr>
            <p:ph idx="1"/>
          </p:nvPr>
        </p:nvSpPr>
        <p:spPr/>
        <p:txBody>
          <a:bodyPr/>
          <a:lstStyle/>
          <a:p>
            <a:pPr marL="0" indent="0">
              <a:buNone/>
            </a:pPr>
            <a:r>
              <a:rPr lang="en-US" b="1" dirty="0"/>
              <a:t>The Health Resources and Services Administration’s (HRSA) Ryan White HIV/AIDS Program </a:t>
            </a:r>
            <a:r>
              <a:rPr lang="en-US" dirty="0"/>
              <a:t>provides a comprehensive system of HIV medical care, essential support services, and medications for low-income people living with HIV who are uninsured and underserved. The Program funds grants to states, cities/counties, and local community-based organizations to provide care and treatment services to people living with HIV to improve health outcomes and reduce HIV transmission among hard-to-reach populations.</a:t>
            </a:r>
          </a:p>
          <a:p>
            <a:pPr marL="0" indent="0">
              <a:buNone/>
            </a:pPr>
            <a:endParaRPr lang="en-US" b="1" dirty="0"/>
          </a:p>
          <a:p>
            <a:pPr marL="0" indent="0">
              <a:buNone/>
            </a:pPr>
            <a:r>
              <a:rPr lang="en-US" b="1" dirty="0"/>
              <a:t>AFC administers the Ryan White program through partner agencies with limited services on site.</a:t>
            </a:r>
          </a:p>
          <a:p>
            <a:pPr marL="0" indent="0">
              <a:buNone/>
            </a:pPr>
            <a:endParaRPr lang="en-US" dirty="0"/>
          </a:p>
        </p:txBody>
      </p:sp>
    </p:spTree>
    <p:extLst>
      <p:ext uri="{BB962C8B-B14F-4D97-AF65-F5344CB8AC3E}">
        <p14:creationId xmlns:p14="http://schemas.microsoft.com/office/powerpoint/2010/main" val="105280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94D2-C917-46A7-A5B8-6E2F6685090C}"/>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562D0874-3A53-40CC-A21E-5ECC03D2F397}"/>
              </a:ext>
            </a:extLst>
          </p:cNvPr>
          <p:cNvSpPr>
            <a:spLocks noGrp="1"/>
          </p:cNvSpPr>
          <p:nvPr>
            <p:ph idx="1"/>
          </p:nvPr>
        </p:nvSpPr>
        <p:spPr/>
        <p:txBody>
          <a:bodyPr>
            <a:normAutofit fontScale="92500"/>
          </a:bodyPr>
          <a:lstStyle/>
          <a:p>
            <a:pPr fontAlgn="base">
              <a:buNone/>
            </a:pPr>
            <a:r>
              <a:rPr lang="en-US" dirty="0"/>
              <a:t>HRSA’s Ryan White HIV/AIDS Program is divided into five Parts(A,B,C,D,F).  Only 2 are included in this RFP:</a:t>
            </a:r>
          </a:p>
          <a:p>
            <a:pPr fontAlgn="base">
              <a:buNone/>
            </a:pPr>
            <a:endParaRPr lang="en-US" dirty="0"/>
          </a:p>
          <a:p>
            <a:pPr fontAlgn="base"/>
            <a:r>
              <a:rPr lang="en-US" b="1" dirty="0"/>
              <a:t>Part A</a:t>
            </a:r>
            <a:r>
              <a:rPr lang="en-US" dirty="0"/>
              <a:t> funds medical and support services to Eligible Metropolitan Areas (EMAs) and Transitional Grant Areas (TGAs). EMAs and TGAs are counties/cities that are the most severely affected by the HIV/AIDS epidemic.  The grantee is the Chicago Department of Public Health.</a:t>
            </a:r>
          </a:p>
          <a:p>
            <a:pPr marL="0" indent="0" fontAlgn="base">
              <a:buNone/>
            </a:pPr>
            <a:endParaRPr lang="en-US" dirty="0"/>
          </a:p>
          <a:p>
            <a:pPr fontAlgn="base"/>
            <a:r>
              <a:rPr lang="en-US" b="1" dirty="0"/>
              <a:t>Part B</a:t>
            </a:r>
            <a:r>
              <a:rPr lang="en-US" dirty="0"/>
              <a:t> administers funds for states and territories to improve the quality, availability, and organization of HIV health care and support services. Part B also includes grants for the AIDS Drug Assistance Program (ADAP).  The grantee is the Illinois Department of Public Health.</a:t>
            </a:r>
          </a:p>
          <a:p>
            <a:endParaRPr lang="en-US" dirty="0"/>
          </a:p>
        </p:txBody>
      </p:sp>
    </p:spTree>
    <p:extLst>
      <p:ext uri="{BB962C8B-B14F-4D97-AF65-F5344CB8AC3E}">
        <p14:creationId xmlns:p14="http://schemas.microsoft.com/office/powerpoint/2010/main" val="66418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7339-8DF8-4FF1-8763-7DD1A2FC7CA5}"/>
              </a:ext>
            </a:extLst>
          </p:cNvPr>
          <p:cNvSpPr>
            <a:spLocks noGrp="1"/>
          </p:cNvSpPr>
          <p:nvPr>
            <p:ph type="title"/>
          </p:nvPr>
        </p:nvSpPr>
        <p:spPr/>
        <p:txBody>
          <a:bodyPr/>
          <a:lstStyle/>
          <a:p>
            <a:r>
              <a:rPr lang="en-US" dirty="0"/>
              <a:t>Funding Priorities</a:t>
            </a:r>
          </a:p>
        </p:txBody>
      </p:sp>
      <p:sp>
        <p:nvSpPr>
          <p:cNvPr id="3" name="Content Placeholder 2">
            <a:extLst>
              <a:ext uri="{FF2B5EF4-FFF2-40B4-BE49-F238E27FC236}">
                <a16:creationId xmlns:a16="http://schemas.microsoft.com/office/drawing/2014/main" id="{0E985432-F498-4AEA-8DC6-FD3B664BC162}"/>
              </a:ext>
            </a:extLst>
          </p:cNvPr>
          <p:cNvSpPr>
            <a:spLocks noGrp="1"/>
          </p:cNvSpPr>
          <p:nvPr>
            <p:ph idx="1"/>
          </p:nvPr>
        </p:nvSpPr>
        <p:spPr>
          <a:xfrm>
            <a:off x="515067" y="1144588"/>
            <a:ext cx="10515600" cy="4760122"/>
          </a:xfrm>
        </p:spPr>
        <p:txBody>
          <a:bodyPr>
            <a:normAutofit/>
          </a:bodyPr>
          <a:lstStyle/>
          <a:p>
            <a:r>
              <a:rPr lang="en-US" dirty="0"/>
              <a:t>Getting to Zero Illinois (GTZ-IL) initiative: </a:t>
            </a:r>
            <a:r>
              <a:rPr lang="en-US" sz="1800" dirty="0">
                <a:latin typeface="Cambria" panose="02040503050406030204" pitchFamily="18" charset="0"/>
                <a:ea typeface="MS Mincho" panose="02020609040205080304" pitchFamily="49" charset="-128"/>
                <a:cs typeface="Times New Roman" panose="02020603050405020304" pitchFamily="18" charset="0"/>
              </a:rPr>
              <a:t>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he GTZ-IL plan outlines strategies to increase access to and uptake of PrEP (pre-exposure prophylaxis) and increasing the number of people living with HIV who are virally suppressed </a:t>
            </a:r>
            <a:r>
              <a:rPr lang="en-US" sz="1400" dirty="0"/>
              <a:t>(</a:t>
            </a:r>
            <a:r>
              <a:rPr lang="en-US" sz="1400" dirty="0">
                <a:hlinkClick r:id="rId3"/>
              </a:rPr>
              <a:t>https://gtzillinois.hiv</a:t>
            </a:r>
            <a:r>
              <a:rPr lang="en-US" sz="1400" dirty="0"/>
              <a:t>)</a:t>
            </a:r>
          </a:p>
          <a:p>
            <a:r>
              <a:rPr lang="en-US" dirty="0"/>
              <a:t>The treatment cascade: </a:t>
            </a:r>
            <a:r>
              <a:rPr lang="en-US" sz="1800" dirty="0">
                <a:latin typeface="Cambria" panose="02040503050406030204" pitchFamily="18" charset="0"/>
                <a:ea typeface="MS Mincho" panose="02020609040205080304" pitchFamily="49" charset="-128"/>
                <a:cs typeface="Times New Roman" panose="02020603050405020304" pitchFamily="18" charset="0"/>
              </a:rPr>
              <a:t>A continuous care paradigm that outlines the stages of HIV medical care from initial diagnosis to achieving viral suppression while tracking individuals at each stage. </a:t>
            </a:r>
          </a:p>
          <a:p>
            <a:r>
              <a:rPr lang="en-US" dirty="0"/>
              <a:t>National HIV AIDS Strategy: </a:t>
            </a:r>
            <a:r>
              <a:rPr lang="en-US" sz="1800" dirty="0">
                <a:latin typeface="Cambria" panose="02040503050406030204" pitchFamily="18" charset="0"/>
                <a:ea typeface="MS Mincho" panose="02020609040205080304" pitchFamily="49" charset="-128"/>
                <a:cs typeface="Times New Roman" panose="02020603050405020304" pitchFamily="18" charset="0"/>
              </a:rPr>
              <a:t>The Strategy sets bold targets for ending the HIV epidemic in the United States by 2030, including a 75% reduction in new HIV infections by 2025 and a 90% reduction by 2030.</a:t>
            </a:r>
          </a:p>
          <a:p>
            <a:r>
              <a:rPr lang="en-US" dirty="0"/>
              <a:t> Agencies that provide culturally responsive services:  </a:t>
            </a:r>
            <a:r>
              <a:rPr lang="en-US" sz="1800" dirty="0">
                <a:latin typeface="Cambria" panose="02040503050406030204" pitchFamily="18" charset="0"/>
                <a:ea typeface="Cambria" panose="02040503050406030204" pitchFamily="18" charset="0"/>
              </a:rPr>
              <a:t>Programs with documented culturally trained staff, programs that improve access and remove barriers with the goal of reducing inequities for the target population.</a:t>
            </a:r>
          </a:p>
          <a:p>
            <a:r>
              <a:rPr lang="en-US" dirty="0"/>
              <a:t>Agencies that are filling gaps in services areas: </a:t>
            </a:r>
            <a:r>
              <a:rPr lang="en-US" sz="1800" dirty="0">
                <a:latin typeface="Cambria" panose="02040503050406030204" pitchFamily="18" charset="0"/>
                <a:ea typeface="Cambria" panose="02040503050406030204" pitchFamily="18" charset="0"/>
              </a:rPr>
              <a:t>Programs that have multiple locations, or collaborations that expands their services area to communities that are underserved and/or under resourced.</a:t>
            </a:r>
          </a:p>
          <a:p>
            <a:endParaRPr lang="en-US" sz="1800" dirty="0">
              <a:latin typeface="Cambria" panose="02040503050406030204" pitchFamily="18" charset="0"/>
              <a:ea typeface="MS Mincho" panose="02020609040205080304" pitchFamily="49" charset="-128"/>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12131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Funding</a:t>
            </a:r>
          </a:p>
        </p:txBody>
      </p:sp>
      <p:sp>
        <p:nvSpPr>
          <p:cNvPr id="5" name="TextBox 4"/>
          <p:cNvSpPr txBox="1"/>
          <p:nvPr/>
        </p:nvSpPr>
        <p:spPr>
          <a:xfrm>
            <a:off x="11441151" y="6176963"/>
            <a:ext cx="312234" cy="369332"/>
          </a:xfrm>
          <a:prstGeom prst="rect">
            <a:avLst/>
          </a:prstGeom>
          <a:noFill/>
        </p:spPr>
        <p:txBody>
          <a:bodyPr wrap="square" rtlCol="0">
            <a:spAutoFit/>
          </a:bodyPr>
          <a:lstStyle/>
          <a:p>
            <a:r>
              <a:rPr lang="en-US" dirty="0"/>
              <a:t>8</a:t>
            </a:r>
          </a:p>
        </p:txBody>
      </p:sp>
      <p:graphicFrame>
        <p:nvGraphicFramePr>
          <p:cNvPr id="6" name="Table 5">
            <a:extLst>
              <a:ext uri="{FF2B5EF4-FFF2-40B4-BE49-F238E27FC236}">
                <a16:creationId xmlns:a16="http://schemas.microsoft.com/office/drawing/2014/main" id="{D8FD6A29-788E-4814-A46A-2E413F51B1CC}"/>
              </a:ext>
            </a:extLst>
          </p:cNvPr>
          <p:cNvGraphicFramePr>
            <a:graphicFrameLocks noGrp="1"/>
          </p:cNvGraphicFramePr>
          <p:nvPr>
            <p:extLst>
              <p:ext uri="{D42A27DB-BD31-4B8C-83A1-F6EECF244321}">
                <p14:modId xmlns:p14="http://schemas.microsoft.com/office/powerpoint/2010/main" val="1085332408"/>
              </p:ext>
            </p:extLst>
          </p:nvPr>
        </p:nvGraphicFramePr>
        <p:xfrm>
          <a:off x="319124" y="1144588"/>
          <a:ext cx="10907486" cy="4978385"/>
        </p:xfrm>
        <a:graphic>
          <a:graphicData uri="http://schemas.openxmlformats.org/drawingml/2006/table">
            <a:tbl>
              <a:tblPr firstRow="1" firstCol="1" bandRow="1">
                <a:tableStyleId>{5C22544A-7EE6-4342-B048-85BDC9FD1C3A}</a:tableStyleId>
              </a:tblPr>
              <a:tblGrid>
                <a:gridCol w="3709492">
                  <a:extLst>
                    <a:ext uri="{9D8B030D-6E8A-4147-A177-3AD203B41FA5}">
                      <a16:colId xmlns:a16="http://schemas.microsoft.com/office/drawing/2014/main" val="38444736"/>
                    </a:ext>
                  </a:extLst>
                </a:gridCol>
                <a:gridCol w="1515367">
                  <a:extLst>
                    <a:ext uri="{9D8B030D-6E8A-4147-A177-3AD203B41FA5}">
                      <a16:colId xmlns:a16="http://schemas.microsoft.com/office/drawing/2014/main" val="2176514158"/>
                    </a:ext>
                  </a:extLst>
                </a:gridCol>
                <a:gridCol w="1610078">
                  <a:extLst>
                    <a:ext uri="{9D8B030D-6E8A-4147-A177-3AD203B41FA5}">
                      <a16:colId xmlns:a16="http://schemas.microsoft.com/office/drawing/2014/main" val="1503599413"/>
                    </a:ext>
                  </a:extLst>
                </a:gridCol>
                <a:gridCol w="1894209">
                  <a:extLst>
                    <a:ext uri="{9D8B030D-6E8A-4147-A177-3AD203B41FA5}">
                      <a16:colId xmlns:a16="http://schemas.microsoft.com/office/drawing/2014/main" val="602173831"/>
                    </a:ext>
                  </a:extLst>
                </a:gridCol>
                <a:gridCol w="2178340">
                  <a:extLst>
                    <a:ext uri="{9D8B030D-6E8A-4147-A177-3AD203B41FA5}">
                      <a16:colId xmlns:a16="http://schemas.microsoft.com/office/drawing/2014/main" val="3016799112"/>
                    </a:ext>
                  </a:extLst>
                </a:gridCol>
              </a:tblGrid>
              <a:tr h="548640">
                <a:tc>
                  <a:txBody>
                    <a:bodyPr/>
                    <a:lstStyle/>
                    <a:p>
                      <a:pPr marL="0" marR="0" algn="ctr">
                        <a:spcBef>
                          <a:spcPts val="0"/>
                        </a:spcBef>
                        <a:spcAft>
                          <a:spcPts val="0"/>
                        </a:spcAft>
                      </a:pPr>
                      <a:r>
                        <a:rPr lang="en-US" sz="1600" dirty="0">
                          <a:effectLst/>
                        </a:rPr>
                        <a:t>Category</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solidFill>
                      <a:schemeClr val="accent1"/>
                    </a:solidFill>
                  </a:tcPr>
                </a:tc>
                <a:tc>
                  <a:txBody>
                    <a:bodyPr/>
                    <a:lstStyle/>
                    <a:p>
                      <a:pPr marL="0" marR="0" algn="ctr">
                        <a:spcBef>
                          <a:spcPts val="0"/>
                        </a:spcBef>
                        <a:spcAft>
                          <a:spcPts val="0"/>
                        </a:spcAft>
                      </a:pPr>
                      <a:r>
                        <a:rPr lang="en-US" sz="1600" dirty="0">
                          <a:effectLst/>
                        </a:rPr>
                        <a:t>Part A or B</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Category</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Anticipated Number of Awards</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Total Anticipated Funding</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4249537201"/>
                  </a:ext>
                </a:extLst>
              </a:tr>
              <a:tr h="396405">
                <a:tc>
                  <a:txBody>
                    <a:bodyPr/>
                    <a:lstStyle/>
                    <a:p>
                      <a:pPr marL="0" marR="0">
                        <a:spcBef>
                          <a:spcPts val="0"/>
                        </a:spcBef>
                        <a:spcAft>
                          <a:spcPts val="0"/>
                        </a:spcAft>
                      </a:pPr>
                      <a:r>
                        <a:rPr lang="en-US" sz="1600" dirty="0">
                          <a:effectLst/>
                        </a:rPr>
                        <a:t>Ambulatory Outpatient Medical Care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Part B</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Core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5–7</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$250,000–$350,000</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3463821600"/>
                  </a:ext>
                </a:extLst>
              </a:tr>
              <a:tr h="396405">
                <a:tc>
                  <a:txBody>
                    <a:bodyPr/>
                    <a:lstStyle/>
                    <a:p>
                      <a:pPr marL="0" marR="0">
                        <a:spcBef>
                          <a:spcPts val="0"/>
                        </a:spcBef>
                        <a:spcAft>
                          <a:spcPts val="0"/>
                        </a:spcAft>
                      </a:pPr>
                      <a:r>
                        <a:rPr lang="en-US" sz="1600" dirty="0">
                          <a:effectLst/>
                        </a:rPr>
                        <a:t>Medical Case Management (perinatal, corrections, medical benefits staff)</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Part A / B</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Core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10–20</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$7M–$7.2M</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3616880418"/>
                  </a:ext>
                </a:extLst>
              </a:tr>
              <a:tr h="396405">
                <a:tc>
                  <a:txBody>
                    <a:bodyPr/>
                    <a:lstStyle/>
                    <a:p>
                      <a:pPr marL="0" marR="0">
                        <a:spcBef>
                          <a:spcPts val="0"/>
                        </a:spcBef>
                        <a:spcAft>
                          <a:spcPts val="0"/>
                        </a:spcAft>
                      </a:pPr>
                      <a:r>
                        <a:rPr lang="en-US" sz="1600" dirty="0">
                          <a:effectLst/>
                        </a:rPr>
                        <a:t>Medical Nutrition Therapy</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Part B</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Core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1–2</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$10,000–$20,000</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796369755"/>
                  </a:ext>
                </a:extLst>
              </a:tr>
              <a:tr h="396405">
                <a:tc>
                  <a:txBody>
                    <a:bodyPr/>
                    <a:lstStyle/>
                    <a:p>
                      <a:pPr marL="0" marR="0">
                        <a:spcBef>
                          <a:spcPts val="0"/>
                        </a:spcBef>
                        <a:spcAft>
                          <a:spcPts val="0"/>
                        </a:spcAft>
                      </a:pPr>
                      <a:r>
                        <a:rPr lang="en-US" sz="1600" dirty="0">
                          <a:effectLst/>
                        </a:rPr>
                        <a:t>Mental Health</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Part B</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Core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Cambria" panose="02040503050406030204" pitchFamily="18" charset="0"/>
                          <a:ea typeface="MS Mincho" panose="020B0604020202020204" charset="-128"/>
                          <a:cs typeface="Times New Roman" panose="02020603050405020304" pitchFamily="18" charset="0"/>
                        </a:rPr>
                        <a:t>6-8</a:t>
                      </a:r>
                    </a:p>
                  </a:txBody>
                  <a:tcPr marL="68580" marR="68580" marT="0" marB="0"/>
                </a:tc>
                <a:tc>
                  <a:txBody>
                    <a:bodyPr/>
                    <a:lstStyle/>
                    <a:p>
                      <a:pPr marL="0" marR="0" algn="ctr">
                        <a:spcBef>
                          <a:spcPts val="0"/>
                        </a:spcBef>
                        <a:spcAft>
                          <a:spcPts val="0"/>
                        </a:spcAft>
                      </a:pPr>
                      <a:r>
                        <a:rPr lang="en-US" sz="1600" dirty="0">
                          <a:effectLst/>
                        </a:rPr>
                        <a:t>$70,000–$90,000</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1649530800"/>
                  </a:ext>
                </a:extLst>
              </a:tr>
              <a:tr h="396405">
                <a:tc>
                  <a:txBody>
                    <a:bodyPr/>
                    <a:lstStyle/>
                    <a:p>
                      <a:pPr marL="0" marR="0">
                        <a:spcBef>
                          <a:spcPts val="0"/>
                        </a:spcBef>
                        <a:spcAft>
                          <a:spcPts val="0"/>
                        </a:spcAft>
                      </a:pPr>
                      <a:r>
                        <a:rPr lang="en-US" sz="1600" dirty="0">
                          <a:effectLst/>
                        </a:rPr>
                        <a:t>Oral Health Care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Part B</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Core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4–6</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$100,000–$200,000</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3273544387"/>
                  </a:ext>
                </a:extLst>
              </a:tr>
              <a:tr h="368090">
                <a:tc>
                  <a:txBody>
                    <a:bodyPr/>
                    <a:lstStyle/>
                    <a:p>
                      <a:pPr marL="0" marR="0">
                        <a:spcBef>
                          <a:spcPts val="0"/>
                        </a:spcBef>
                        <a:spcAft>
                          <a:spcPts val="0"/>
                        </a:spcAft>
                      </a:pPr>
                      <a:r>
                        <a:rPr lang="en-US" sz="1600" dirty="0">
                          <a:effectLst/>
                        </a:rPr>
                        <a:t>Substance Abuse Outpatient </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Part B</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Core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Cambria" panose="02040503050406030204" pitchFamily="18" charset="0"/>
                          <a:ea typeface="MS Mincho" panose="020B0604020202020204" charset="-128"/>
                          <a:cs typeface="Times New Roman" panose="02020603050405020304" pitchFamily="18" charset="0"/>
                        </a:rPr>
                        <a:t>4-6</a:t>
                      </a:r>
                    </a:p>
                  </a:txBody>
                  <a:tcPr marL="68580" marR="68580" marT="0" marB="0"/>
                </a:tc>
                <a:tc>
                  <a:txBody>
                    <a:bodyPr/>
                    <a:lstStyle/>
                    <a:p>
                      <a:pPr marL="0" marR="0" algn="ctr">
                        <a:spcBef>
                          <a:spcPts val="0"/>
                        </a:spcBef>
                        <a:spcAft>
                          <a:spcPts val="0"/>
                        </a:spcAft>
                      </a:pPr>
                      <a:r>
                        <a:rPr lang="en-US" sz="1600" dirty="0">
                          <a:effectLst/>
                        </a:rPr>
                        <a:t>$20,000–$30,000</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460621926"/>
                  </a:ext>
                </a:extLst>
              </a:tr>
              <a:tr h="368090">
                <a:tc>
                  <a:txBody>
                    <a:bodyPr/>
                    <a:lstStyle/>
                    <a:p>
                      <a:pPr marL="0" marR="0">
                        <a:spcBef>
                          <a:spcPts val="0"/>
                        </a:spcBef>
                        <a:spcAft>
                          <a:spcPts val="0"/>
                        </a:spcAft>
                      </a:pPr>
                      <a:r>
                        <a:rPr lang="en-US" sz="1600" dirty="0">
                          <a:effectLst/>
                        </a:rPr>
                        <a:t>Food Bank/Home Delivered Meals</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Part B</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Supportive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Cambria" panose="02040503050406030204" pitchFamily="18" charset="0"/>
                          <a:ea typeface="MS Mincho" panose="020B0604020202020204" charset="-128"/>
                          <a:cs typeface="Times New Roman" panose="02020603050405020304" pitchFamily="18" charset="0"/>
                        </a:rPr>
                        <a:t>4-6</a:t>
                      </a:r>
                    </a:p>
                  </a:txBody>
                  <a:tcPr marL="68580" marR="68580" marT="0" marB="0"/>
                </a:tc>
                <a:tc>
                  <a:txBody>
                    <a:bodyPr/>
                    <a:lstStyle/>
                    <a:p>
                      <a:pPr marL="0" marR="0" algn="ctr">
                        <a:spcBef>
                          <a:spcPts val="0"/>
                        </a:spcBef>
                        <a:spcAft>
                          <a:spcPts val="0"/>
                        </a:spcAft>
                      </a:pPr>
                      <a:r>
                        <a:rPr lang="en-US" sz="1600" dirty="0">
                          <a:effectLst/>
                        </a:rPr>
                        <a:t>$150,000–$200,000</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1734708420"/>
                  </a:ext>
                </a:extLst>
              </a:tr>
              <a:tr h="368090">
                <a:tc>
                  <a:txBody>
                    <a:bodyPr/>
                    <a:lstStyle/>
                    <a:p>
                      <a:pPr marL="0" marR="0">
                        <a:spcBef>
                          <a:spcPts val="0"/>
                        </a:spcBef>
                        <a:spcAft>
                          <a:spcPts val="0"/>
                        </a:spcAft>
                      </a:pPr>
                      <a:r>
                        <a:rPr lang="en-US" sz="1600" dirty="0">
                          <a:effectLst/>
                        </a:rPr>
                        <a:t>Housing</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Part B</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Supportive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4–6</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$60,000–$80,000</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180224498"/>
                  </a:ext>
                </a:extLst>
              </a:tr>
              <a:tr h="368090">
                <a:tc>
                  <a:txBody>
                    <a:bodyPr/>
                    <a:lstStyle/>
                    <a:p>
                      <a:pPr marL="0" marR="0">
                        <a:spcBef>
                          <a:spcPts val="0"/>
                        </a:spcBef>
                        <a:spcAft>
                          <a:spcPts val="0"/>
                        </a:spcAft>
                      </a:pPr>
                      <a:r>
                        <a:rPr lang="en-US" sz="1600" dirty="0">
                          <a:effectLst/>
                        </a:rPr>
                        <a:t>Legal Assistance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Part B</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Supportive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1–2</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$40,000–$60,000</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4199652467"/>
                  </a:ext>
                </a:extLst>
              </a:tr>
              <a:tr h="396405">
                <a:tc>
                  <a:txBody>
                    <a:bodyPr/>
                    <a:lstStyle/>
                    <a:p>
                      <a:pPr marL="0" marR="0">
                        <a:spcBef>
                          <a:spcPts val="0"/>
                        </a:spcBef>
                        <a:spcAft>
                          <a:spcPts val="0"/>
                        </a:spcAft>
                      </a:pPr>
                      <a:r>
                        <a:rPr lang="en-US" sz="1600" dirty="0">
                          <a:effectLst/>
                        </a:rPr>
                        <a:t>Non-Medical Case Management (Peer, Retention specialist)</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Part B</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Supportive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Cambria" panose="02040503050406030204" pitchFamily="18" charset="0"/>
                          <a:ea typeface="MS Mincho" panose="020B0604020202020204" charset="-128"/>
                          <a:cs typeface="Times New Roman" panose="02020603050405020304" pitchFamily="18" charset="0"/>
                        </a:rPr>
                        <a:t>10-15</a:t>
                      </a:r>
                    </a:p>
                  </a:txBody>
                  <a:tcPr marL="68580" marR="68580" marT="0" marB="0"/>
                </a:tc>
                <a:tc>
                  <a:txBody>
                    <a:bodyPr/>
                    <a:lstStyle/>
                    <a:p>
                      <a:pPr marL="0" marR="0" algn="ctr">
                        <a:spcBef>
                          <a:spcPts val="0"/>
                        </a:spcBef>
                        <a:spcAft>
                          <a:spcPts val="0"/>
                        </a:spcAft>
                      </a:pPr>
                      <a:r>
                        <a:rPr lang="en-US" sz="1600" dirty="0">
                          <a:effectLst/>
                        </a:rPr>
                        <a:t>$600,000–$800,000</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1465111999"/>
                  </a:ext>
                </a:extLst>
              </a:tr>
              <a:tr h="396405">
                <a:tc>
                  <a:txBody>
                    <a:bodyPr/>
                    <a:lstStyle/>
                    <a:p>
                      <a:pPr marL="0" marR="0">
                        <a:spcBef>
                          <a:spcPts val="0"/>
                        </a:spcBef>
                        <a:spcAft>
                          <a:spcPts val="0"/>
                        </a:spcAft>
                      </a:pPr>
                      <a:r>
                        <a:rPr lang="en-US" sz="1600" dirty="0">
                          <a:effectLst/>
                        </a:rPr>
                        <a:t>Psychosocial </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Part B</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Supportive</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Cambria" panose="02040503050406030204" pitchFamily="18" charset="0"/>
                          <a:ea typeface="MS Mincho" panose="020B0604020202020204" charset="-128"/>
                          <a:cs typeface="Times New Roman" panose="02020603050405020304" pitchFamily="18" charset="0"/>
                        </a:rPr>
                        <a:t>4-6</a:t>
                      </a:r>
                    </a:p>
                  </a:txBody>
                  <a:tcPr marL="68580" marR="68580" marT="0" marB="0"/>
                </a:tc>
                <a:tc>
                  <a:txBody>
                    <a:bodyPr/>
                    <a:lstStyle/>
                    <a:p>
                      <a:pPr marL="0" marR="0" algn="ctr">
                        <a:spcBef>
                          <a:spcPts val="0"/>
                        </a:spcBef>
                        <a:spcAft>
                          <a:spcPts val="0"/>
                        </a:spcAft>
                      </a:pPr>
                      <a:r>
                        <a:rPr lang="en-US" sz="1600" dirty="0">
                          <a:effectLst/>
                        </a:rPr>
                        <a:t>$30,000–$50,000</a:t>
                      </a:r>
                      <a:endParaRPr lang="en-US" sz="1600" dirty="0">
                        <a:effectLst/>
                        <a:latin typeface="Cambria" panose="02040503050406030204" pitchFamily="18" charset="0"/>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3581162433"/>
                  </a:ext>
                </a:extLst>
              </a:tr>
            </a:tbl>
          </a:graphicData>
        </a:graphic>
      </p:graphicFrame>
    </p:spTree>
    <p:extLst>
      <p:ext uri="{BB962C8B-B14F-4D97-AF65-F5344CB8AC3E}">
        <p14:creationId xmlns:p14="http://schemas.microsoft.com/office/powerpoint/2010/main" val="417204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a:t>
            </a:r>
          </a:p>
        </p:txBody>
      </p:sp>
      <p:graphicFrame>
        <p:nvGraphicFramePr>
          <p:cNvPr id="4" name="Table 3"/>
          <p:cNvGraphicFramePr>
            <a:graphicFrameLocks noGrp="1"/>
          </p:cNvGraphicFramePr>
          <p:nvPr>
            <p:extLst>
              <p:ext uri="{D42A27DB-BD31-4B8C-83A1-F6EECF244321}">
                <p14:modId xmlns:p14="http://schemas.microsoft.com/office/powerpoint/2010/main" val="851598995"/>
              </p:ext>
            </p:extLst>
          </p:nvPr>
        </p:nvGraphicFramePr>
        <p:xfrm>
          <a:off x="365760" y="1498059"/>
          <a:ext cx="11142617" cy="3544203"/>
        </p:xfrm>
        <a:graphic>
          <a:graphicData uri="http://schemas.openxmlformats.org/drawingml/2006/table">
            <a:tbl>
              <a:tblPr firstRow="1" firstCol="1" bandRow="1">
                <a:tableStyleId>{5C22544A-7EE6-4342-B048-85BDC9FD1C3A}</a:tableStyleId>
              </a:tblPr>
              <a:tblGrid>
                <a:gridCol w="5507758">
                  <a:extLst>
                    <a:ext uri="{9D8B030D-6E8A-4147-A177-3AD203B41FA5}">
                      <a16:colId xmlns:a16="http://schemas.microsoft.com/office/drawing/2014/main" val="20000"/>
                    </a:ext>
                  </a:extLst>
                </a:gridCol>
                <a:gridCol w="5634859">
                  <a:extLst>
                    <a:ext uri="{9D8B030D-6E8A-4147-A177-3AD203B41FA5}">
                      <a16:colId xmlns:a16="http://schemas.microsoft.com/office/drawing/2014/main" val="20001"/>
                    </a:ext>
                  </a:extLst>
                </a:gridCol>
              </a:tblGrid>
              <a:tr h="673496">
                <a:tc>
                  <a:txBody>
                    <a:bodyPr/>
                    <a:lstStyle/>
                    <a:p>
                      <a:pPr marL="0" marR="0" algn="ctr">
                        <a:spcBef>
                          <a:spcPts val="0"/>
                        </a:spcBef>
                        <a:spcAft>
                          <a:spcPts val="0"/>
                        </a:spcAft>
                      </a:pPr>
                      <a:r>
                        <a:rPr lang="en-US" sz="2400" dirty="0">
                          <a:effectLst/>
                          <a:latin typeface="+mn-lt"/>
                        </a:rPr>
                        <a:t>Activity</a:t>
                      </a:r>
                      <a:endParaRPr lang="en-US" sz="24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mn-lt"/>
                        </a:rPr>
                        <a:t>Key Dates &amp; Times</a:t>
                      </a:r>
                      <a:endParaRPr lang="en-US" sz="24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73496">
                <a:tc>
                  <a:txBody>
                    <a:bodyPr/>
                    <a:lstStyle/>
                    <a:p>
                      <a:pPr marL="0" marR="0">
                        <a:spcBef>
                          <a:spcPts val="0"/>
                        </a:spcBef>
                        <a:spcAft>
                          <a:spcPts val="0"/>
                        </a:spcAft>
                      </a:pPr>
                      <a:r>
                        <a:rPr lang="en-US" sz="2400" dirty="0">
                          <a:effectLst/>
                          <a:latin typeface="+mn-lt"/>
                        </a:rPr>
                        <a:t>Intent to Apply</a:t>
                      </a:r>
                      <a:endParaRPr lang="en-US" sz="24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kern="1200" dirty="0">
                          <a:solidFill>
                            <a:schemeClr val="dk1"/>
                          </a:solidFill>
                          <a:effectLst/>
                          <a:latin typeface="+mn-lt"/>
                          <a:ea typeface="+mn-ea"/>
                          <a:cs typeface="+mn-cs"/>
                        </a:rPr>
                        <a:t>January 9, 2026, by 4:00 p.m.</a:t>
                      </a:r>
                      <a:endParaRPr lang="en-US" sz="24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73496">
                <a:tc>
                  <a:txBody>
                    <a:bodyPr/>
                    <a:lstStyle/>
                    <a:p>
                      <a:pPr marL="0" marR="0">
                        <a:spcBef>
                          <a:spcPts val="0"/>
                        </a:spcBef>
                        <a:spcAft>
                          <a:spcPts val="0"/>
                        </a:spcAft>
                      </a:pPr>
                      <a:r>
                        <a:rPr lang="en-US" sz="2400" dirty="0">
                          <a:effectLst/>
                          <a:latin typeface="+mn-lt"/>
                        </a:rPr>
                        <a:t>Proposal Submission Date</a:t>
                      </a:r>
                      <a:endParaRPr lang="en-US" sz="24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dirty="0">
                          <a:effectLst/>
                          <a:latin typeface="+mn-lt"/>
                          <a:ea typeface="MS Mincho" panose="020B0604020202020204" charset="-128"/>
                          <a:cs typeface="Times New Roman" panose="02020603050405020304" pitchFamily="18" charset="0"/>
                        </a:rPr>
                        <a:t>January 26, 2026, by 12:00 p.m.</a:t>
                      </a:r>
                      <a:endParaRPr lang="en-US" sz="2400" dirty="0">
                        <a:effectLst/>
                        <a:latin typeface="+mn-lt"/>
                        <a:ea typeface="MS Mincho" panose="020B0604020202020204"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73496">
                <a:tc>
                  <a:txBody>
                    <a:bodyPr/>
                    <a:lstStyle/>
                    <a:p>
                      <a:pPr marL="0" marR="0">
                        <a:spcBef>
                          <a:spcPts val="0"/>
                        </a:spcBef>
                        <a:spcAft>
                          <a:spcPts val="0"/>
                        </a:spcAft>
                      </a:pPr>
                      <a:r>
                        <a:rPr lang="en-US" sz="2400" dirty="0">
                          <a:effectLst/>
                          <a:latin typeface="+mn-lt"/>
                        </a:rPr>
                        <a:t>Award Notification Date</a:t>
                      </a:r>
                      <a:endParaRPr lang="en-US" sz="24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dirty="0">
                          <a:effectLst/>
                          <a:latin typeface="+mn-lt"/>
                          <a:ea typeface="MS Mincho" panose="020B0604020202020204" charset="-128"/>
                          <a:cs typeface="Times New Roman" panose="02020603050405020304" pitchFamily="18" charset="0"/>
                        </a:rPr>
                        <a:t>February 9, 2026</a:t>
                      </a:r>
                    </a:p>
                  </a:txBody>
                  <a:tcPr marL="68580" marR="68580" marT="0" marB="0"/>
                </a:tc>
                <a:extLst>
                  <a:ext uri="{0D108BD9-81ED-4DB2-BD59-A6C34878D82A}">
                    <a16:rowId xmlns:a16="http://schemas.microsoft.com/office/drawing/2014/main" val="10003"/>
                  </a:ext>
                </a:extLst>
              </a:tr>
              <a:tr h="850219">
                <a:tc>
                  <a:txBody>
                    <a:bodyPr/>
                    <a:lstStyle/>
                    <a:p>
                      <a:pPr marL="0" marR="0">
                        <a:spcBef>
                          <a:spcPts val="0"/>
                        </a:spcBef>
                        <a:spcAft>
                          <a:spcPts val="0"/>
                        </a:spcAft>
                      </a:pPr>
                      <a:r>
                        <a:rPr lang="en-US" sz="2400" dirty="0">
                          <a:effectLst/>
                          <a:latin typeface="+mn-lt"/>
                        </a:rPr>
                        <a:t>Contract Start Date</a:t>
                      </a:r>
                      <a:endParaRPr lang="en-US" sz="24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dirty="0">
                          <a:effectLst/>
                          <a:latin typeface="+mn-lt"/>
                          <a:ea typeface="MS Mincho" panose="020B0604020202020204" charset="-128"/>
                          <a:cs typeface="Times New Roman" panose="02020603050405020304" pitchFamily="18" charset="0"/>
                        </a:rPr>
                        <a:t>March 1, 2026 (Part A) or April 1, 2026 (Part B)</a:t>
                      </a:r>
                    </a:p>
                  </a:txBody>
                  <a:tcPr marL="68580" marR="68580" marT="0" marB="0"/>
                </a:tc>
                <a:extLst>
                  <a:ext uri="{0D108BD9-81ED-4DB2-BD59-A6C34878D82A}">
                    <a16:rowId xmlns:a16="http://schemas.microsoft.com/office/drawing/2014/main" val="10004"/>
                  </a:ext>
                </a:extLst>
              </a:tr>
            </a:tbl>
          </a:graphicData>
        </a:graphic>
      </p:graphicFrame>
      <p:sp>
        <p:nvSpPr>
          <p:cNvPr id="5" name="TextBox 4"/>
          <p:cNvSpPr txBox="1"/>
          <p:nvPr/>
        </p:nvSpPr>
        <p:spPr>
          <a:xfrm>
            <a:off x="11441151" y="6176963"/>
            <a:ext cx="312234"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2451064071"/>
      </p:ext>
    </p:extLst>
  </p:cSld>
  <p:clrMapOvr>
    <a:masterClrMapping/>
  </p:clrMapOvr>
</p:sld>
</file>

<file path=ppt/theme/theme1.xml><?xml version="1.0" encoding="utf-8"?>
<a:theme xmlns:a="http://schemas.openxmlformats.org/drawingml/2006/main" name="AFC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C PowerPoint Template 2020" id="{6181BC97-E34E-45A4-AC94-A353D5E413DE}" vid="{FC4DC13D-FAAD-4921-8A9C-D7B551953C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l_Department xmlns="http://schemas.microsoft.com/sharepoint/v3" xsi:nil="true"/>
    <SharedWithUsers xmlns="e01610a5-fef3-4d7c-bed6-79164298378a">
      <UserInfo>
        <DisplayName>Jessie Beebe</DisplayName>
        <AccountId>166</AccountId>
        <AccountType/>
      </UserInfo>
      <UserInfo>
        <DisplayName>Christian Castro</DisplayName>
        <AccountId>1245</AccountId>
        <AccountType/>
      </UserInfo>
    </SharedWithUsers>
    <lcf76f155ced4ddcb4097134ff3c332f xmlns="8ea874ba-3714-41c0-b9fb-0304fd1db775">
      <Terms xmlns="http://schemas.microsoft.com/office/infopath/2007/PartnerControls"/>
    </lcf76f155ced4ddcb4097134ff3c332f>
    <TaxCatchAll xmlns="e01610a5-fef3-4d7c-bed6-7916429837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B57E26426F0F40A2ECECA7894FF5B0" ma:contentTypeVersion="18" ma:contentTypeDescription="Create a new document." ma:contentTypeScope="" ma:versionID="2c317dd6475632a2440799a97d2b9af6">
  <xsd:schema xmlns:xsd="http://www.w3.org/2001/XMLSchema" xmlns:xs="http://www.w3.org/2001/XMLSchema" xmlns:p="http://schemas.microsoft.com/office/2006/metadata/properties" xmlns:ns1="http://schemas.microsoft.com/sharepoint/v3" xmlns:ns2="e01610a5-fef3-4d7c-bed6-79164298378a" xmlns:ns3="e64df126-a817-49d1-9e2f-f6604af84d9a" xmlns:ns4="8ea874ba-3714-41c0-b9fb-0304fd1db775" targetNamespace="http://schemas.microsoft.com/office/2006/metadata/properties" ma:root="true" ma:fieldsID="a2854c59c680177375f2464001be4c74" ns1:_="" ns2:_="" ns3:_="" ns4:_="">
    <xsd:import namespace="http://schemas.microsoft.com/sharepoint/v3"/>
    <xsd:import namespace="e01610a5-fef3-4d7c-bed6-79164298378a"/>
    <xsd:import namespace="e64df126-a817-49d1-9e2f-f6604af84d9a"/>
    <xsd:import namespace="8ea874ba-3714-41c0-b9fb-0304fd1db775"/>
    <xsd:element name="properties">
      <xsd:complexType>
        <xsd:sequence>
          <xsd:element name="documentManagement">
            <xsd:complexType>
              <xsd:all>
                <xsd:element ref="ns1:ol_Department" minOccurs="0"/>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2" nillable="true" ma:displayName="Department" ma:description="" ma:internalName="ol_Departmen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1610a5-fef3-4d7c-bed6-79164298378a" elementFormDefault="qualified">
    <xsd:import namespace="http://schemas.microsoft.com/office/2006/documentManagement/types"/>
    <xsd:import namespace="http://schemas.microsoft.com/office/infopath/2007/PartnerControls"/>
    <xsd:element name="SharedWithUsers" ma:index="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745b7a8f-4716-4b03-a794-e45142c8758a}" ma:internalName="TaxCatchAll" ma:showField="CatchAllData" ma:web="e01610a5-fef3-4d7c-bed6-7916429837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64df126-a817-49d1-9e2f-f6604af84d9a" elementFormDefault="qualified">
    <xsd:import namespace="http://schemas.microsoft.com/office/2006/documentManagement/types"/>
    <xsd:import namespace="http://schemas.microsoft.com/office/infopath/2007/PartnerControls"/>
    <xsd:element name="LastSharedByUser" ma:index="7" nillable="true" ma:displayName="Last Shared By User" ma:description="" ma:internalName="LastSharedByUser" ma:readOnly="true">
      <xsd:simpleType>
        <xsd:restriction base="dms:Note">
          <xsd:maxLength value="255"/>
        </xsd:restriction>
      </xsd:simpleType>
    </xsd:element>
    <xsd:element name="LastSharedByTime" ma:index="8"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ea874ba-3714-41c0-b9fb-0304fd1db775"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f732562-1285-4194-84dc-99d0e24ed04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4B8E37-035E-4086-884A-B87C171D869F}">
  <ds:schemaRefs>
    <ds:schemaRef ds:uri="8ea874ba-3714-41c0-b9fb-0304fd1db775"/>
    <ds:schemaRef ds:uri="http://schemas.microsoft.com/sharepoint/v3"/>
    <ds:schemaRef ds:uri="http://purl.org/dc/terms/"/>
    <ds:schemaRef ds:uri="http://www.w3.org/XML/1998/namespace"/>
    <ds:schemaRef ds:uri="http://purl.org/dc/elements/1.1/"/>
    <ds:schemaRef ds:uri="e64df126-a817-49d1-9e2f-f6604af84d9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e01610a5-fef3-4d7c-bed6-79164298378a"/>
    <ds:schemaRef ds:uri="http://purl.org/dc/dcmitype/"/>
  </ds:schemaRefs>
</ds:datastoreItem>
</file>

<file path=customXml/itemProps2.xml><?xml version="1.0" encoding="utf-8"?>
<ds:datastoreItem xmlns:ds="http://schemas.openxmlformats.org/officeDocument/2006/customXml" ds:itemID="{C1564E3C-2381-42D9-B570-BAC6D25E0BF0}">
  <ds:schemaRefs>
    <ds:schemaRef ds:uri="http://schemas.microsoft.com/sharepoint/v3/contenttype/forms"/>
  </ds:schemaRefs>
</ds:datastoreItem>
</file>

<file path=customXml/itemProps3.xml><?xml version="1.0" encoding="utf-8"?>
<ds:datastoreItem xmlns:ds="http://schemas.openxmlformats.org/officeDocument/2006/customXml" ds:itemID="{279DB827-F943-443A-8CA8-1279992AE8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1610a5-fef3-4d7c-bed6-79164298378a"/>
    <ds:schemaRef ds:uri="e64df126-a817-49d1-9e2f-f6604af84d9a"/>
    <ds:schemaRef ds:uri="8ea874ba-3714-41c0-b9fb-0304fd1db7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AFC PowerPoint Template 2020</Template>
  <TotalTime>9145</TotalTime>
  <Words>3407</Words>
  <Application>Microsoft Office PowerPoint</Application>
  <PresentationFormat>Widescreen</PresentationFormat>
  <Paragraphs>440</Paragraphs>
  <Slides>32</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Aptos</vt:lpstr>
      <vt:lpstr>Arial</vt:lpstr>
      <vt:lpstr>Calibri</vt:lpstr>
      <vt:lpstr>Cambria</vt:lpstr>
      <vt:lpstr>Intro Black</vt:lpstr>
      <vt:lpstr>Montserrat</vt:lpstr>
      <vt:lpstr>Montserrat Bold</vt:lpstr>
      <vt:lpstr>Montserrat Light</vt:lpstr>
      <vt:lpstr>Montserrat Medium</vt:lpstr>
      <vt:lpstr>Symbol</vt:lpstr>
      <vt:lpstr>Verdana</vt:lpstr>
      <vt:lpstr>AFC Theme</vt:lpstr>
      <vt:lpstr>2026 RW Request for Proposals Bidders Webinar (1/5/2026)</vt:lpstr>
      <vt:lpstr>    Presenters</vt:lpstr>
      <vt:lpstr>House keeping</vt:lpstr>
      <vt:lpstr>About AFC</vt:lpstr>
      <vt:lpstr>Program overview</vt:lpstr>
      <vt:lpstr>Continued</vt:lpstr>
      <vt:lpstr>Funding Priorities</vt:lpstr>
      <vt:lpstr>Available Funding</vt:lpstr>
      <vt:lpstr>Key Dates</vt:lpstr>
      <vt:lpstr>Eligible Respondents </vt:lpstr>
      <vt:lpstr>Client Eligibility</vt:lpstr>
      <vt:lpstr>Tiered Case Management System</vt:lpstr>
      <vt:lpstr>case management tiers</vt:lpstr>
      <vt:lpstr>Client Eligibility</vt:lpstr>
      <vt:lpstr>Program Requirements</vt:lpstr>
      <vt:lpstr>How to Apply</vt:lpstr>
      <vt:lpstr>Proposal Organization</vt:lpstr>
      <vt:lpstr>Proposal Submission</vt:lpstr>
      <vt:lpstr>RFP Narrative</vt:lpstr>
      <vt:lpstr>RFP Narrative</vt:lpstr>
      <vt:lpstr>RFP Appendices</vt:lpstr>
      <vt:lpstr>Accessing RFP Workbooks</vt:lpstr>
      <vt:lpstr>SharePoint</vt:lpstr>
      <vt:lpstr>Sample submission through  SharePoint</vt:lpstr>
      <vt:lpstr>Formatting</vt:lpstr>
      <vt:lpstr>PowerPoint Presentation</vt:lpstr>
      <vt:lpstr>Proposal Review &amp; Scoring</vt:lpstr>
      <vt:lpstr>Proposal Evaluation Dimensions</vt:lpstr>
      <vt:lpstr>Proposal Points Allocation</vt:lpstr>
      <vt:lpstr>Other Support Provided</vt:lpstr>
      <vt:lpstr>    Thank you!</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RW Request for Proposals Bidders Webinar (9/9/22)</dc:title>
  <dc:creator>Bashirat Olayanju</dc:creator>
  <cp:lastModifiedBy>Freddie Shufford</cp:lastModifiedBy>
  <cp:revision>28</cp:revision>
  <dcterms:created xsi:type="dcterms:W3CDTF">2022-09-06T15:17:46Z</dcterms:created>
  <dcterms:modified xsi:type="dcterms:W3CDTF">2026-01-05T16:32:51Z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0x010100F7B57E26426F0F40A2ECECA7894FF5B0</vt:lpwstr>
  </property>
  <property fmtid="{D5CDD505-2E9C-101B-9397-08002B2CF9AE}" pid="3" name="MediaServiceImageTags">
    <vt:lpwstr/>
  </property>
  <property fmtid="{D5CDD505-2E9C-101B-9397-08002B2CF9AE}" pid="4" name="MSIP_Label_fb72a658-744c-42b3-b085-894390f17ccb_Enabled">
    <vt:lpwstr>true</vt:lpwstr>
  </property>
  <property fmtid="{D5CDD505-2E9C-101B-9397-08002B2CF9AE}" pid="5" name="MSIP_Label_fb72a658-744c-42b3-b085-894390f17ccb_SetDate">
    <vt:lpwstr>2025-12-29T19:25:47Z</vt:lpwstr>
  </property>
  <property fmtid="{D5CDD505-2E9C-101B-9397-08002B2CF9AE}" pid="6" name="MSIP_Label_fb72a658-744c-42b3-b085-894390f17ccb_Method">
    <vt:lpwstr>Standard</vt:lpwstr>
  </property>
  <property fmtid="{D5CDD505-2E9C-101B-9397-08002B2CF9AE}" pid="7" name="MSIP_Label_fb72a658-744c-42b3-b085-894390f17ccb_Name">
    <vt:lpwstr>defa4170-0d19-0005-0004-bc88714345d2</vt:lpwstr>
  </property>
  <property fmtid="{D5CDD505-2E9C-101B-9397-08002B2CF9AE}" pid="8" name="MSIP_Label_fb72a658-744c-42b3-b085-894390f17ccb_SiteId">
    <vt:lpwstr>ab082ca0-96f9-4789-bf2c-5aebbbb352fb</vt:lpwstr>
  </property>
  <property fmtid="{D5CDD505-2E9C-101B-9397-08002B2CF9AE}" pid="9" name="MSIP_Label_fb72a658-744c-42b3-b085-894390f17ccb_ActionId">
    <vt:lpwstr>7ce24b33-82ff-44ee-a233-9428d46039cd</vt:lpwstr>
  </property>
  <property fmtid="{D5CDD505-2E9C-101B-9397-08002B2CF9AE}" pid="10" name="MSIP_Label_fb72a658-744c-42b3-b085-894390f17ccb_ContentBits">
    <vt:lpwstr>0</vt:lpwstr>
  </property>
  <property fmtid="{D5CDD505-2E9C-101B-9397-08002B2CF9AE}" pid="11" name="MSIP_Label_fb72a658-744c-42b3-b085-894390f17ccb_Tag">
    <vt:lpwstr>10, 3, 0, 1</vt:lpwstr>
  </property>
</Properties>
</file>